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60" r:id="rId3"/>
  </p:sldMasterIdLst>
  <p:notesMasterIdLst>
    <p:notesMasterId r:id="rId120"/>
  </p:notesMasterIdLst>
  <p:sldIdLst>
    <p:sldId id="257" r:id="rId4"/>
    <p:sldId id="375" r:id="rId5"/>
    <p:sldId id="376" r:id="rId6"/>
    <p:sldId id="258" r:id="rId7"/>
    <p:sldId id="377" r:id="rId8"/>
    <p:sldId id="342" r:id="rId9"/>
    <p:sldId id="338" r:id="rId10"/>
    <p:sldId id="337" r:id="rId11"/>
    <p:sldId id="340" r:id="rId12"/>
    <p:sldId id="341"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308" r:id="rId28"/>
    <p:sldId id="309" r:id="rId29"/>
    <p:sldId id="311" r:id="rId30"/>
    <p:sldId id="312" r:id="rId31"/>
    <p:sldId id="313" r:id="rId32"/>
    <p:sldId id="314" r:id="rId33"/>
    <p:sldId id="321" r:id="rId34"/>
    <p:sldId id="322" r:id="rId35"/>
    <p:sldId id="323" r:id="rId36"/>
    <p:sldId id="324" r:id="rId37"/>
    <p:sldId id="325" r:id="rId38"/>
    <p:sldId id="326" r:id="rId39"/>
    <p:sldId id="315" r:id="rId40"/>
    <p:sldId id="316" r:id="rId41"/>
    <p:sldId id="317" r:id="rId42"/>
    <p:sldId id="318" r:id="rId43"/>
    <p:sldId id="319" r:id="rId44"/>
    <p:sldId id="273" r:id="rId45"/>
    <p:sldId id="327" r:id="rId46"/>
    <p:sldId id="329" r:id="rId47"/>
    <p:sldId id="328" r:id="rId48"/>
    <p:sldId id="330" r:id="rId49"/>
    <p:sldId id="331" r:id="rId50"/>
    <p:sldId id="334" r:id="rId51"/>
    <p:sldId id="274" r:id="rId52"/>
    <p:sldId id="275" r:id="rId53"/>
    <p:sldId id="276" r:id="rId54"/>
    <p:sldId id="277" r:id="rId55"/>
    <p:sldId id="278" r:id="rId56"/>
    <p:sldId id="279" r:id="rId57"/>
    <p:sldId id="280" r:id="rId58"/>
    <p:sldId id="281" r:id="rId59"/>
    <p:sldId id="282" r:id="rId60"/>
    <p:sldId id="283" r:id="rId61"/>
    <p:sldId id="284" r:id="rId62"/>
    <p:sldId id="285" r:id="rId63"/>
    <p:sldId id="286" r:id="rId64"/>
    <p:sldId id="287" r:id="rId65"/>
    <p:sldId id="288" r:id="rId66"/>
    <p:sldId id="289" r:id="rId67"/>
    <p:sldId id="290" r:id="rId68"/>
    <p:sldId id="291" r:id="rId69"/>
    <p:sldId id="292" r:id="rId70"/>
    <p:sldId id="293" r:id="rId71"/>
    <p:sldId id="294" r:id="rId72"/>
    <p:sldId id="295" r:id="rId73"/>
    <p:sldId id="296" r:id="rId74"/>
    <p:sldId id="301" r:id="rId75"/>
    <p:sldId id="302" r:id="rId76"/>
    <p:sldId id="303" r:id="rId77"/>
    <p:sldId id="304" r:id="rId78"/>
    <p:sldId id="305" r:id="rId79"/>
    <p:sldId id="306" r:id="rId80"/>
    <p:sldId id="307" r:id="rId81"/>
    <p:sldId id="297" r:id="rId82"/>
    <p:sldId id="298" r:id="rId83"/>
    <p:sldId id="299" r:id="rId84"/>
    <p:sldId id="300" r:id="rId85"/>
    <p:sldId id="336" r:id="rId86"/>
    <p:sldId id="343" r:id="rId87"/>
    <p:sldId id="335" r:id="rId88"/>
    <p:sldId id="344" r:id="rId89"/>
    <p:sldId id="346" r:id="rId90"/>
    <p:sldId id="348" r:id="rId91"/>
    <p:sldId id="347" r:id="rId92"/>
    <p:sldId id="345" r:id="rId93"/>
    <p:sldId id="349" r:id="rId94"/>
    <p:sldId id="350" r:id="rId95"/>
    <p:sldId id="351" r:id="rId96"/>
    <p:sldId id="352" r:id="rId97"/>
    <p:sldId id="353" r:id="rId98"/>
    <p:sldId id="354" r:id="rId99"/>
    <p:sldId id="355" r:id="rId100"/>
    <p:sldId id="356" r:id="rId101"/>
    <p:sldId id="357" r:id="rId102"/>
    <p:sldId id="358" r:id="rId103"/>
    <p:sldId id="359" r:id="rId104"/>
    <p:sldId id="361" r:id="rId105"/>
    <p:sldId id="360"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62"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E8D760B-0CE9-4674-8C77-C8D44CAD0EF1}">
          <p14:sldIdLst>
            <p14:sldId id="257"/>
            <p14:sldId id="375"/>
            <p14:sldId id="376"/>
            <p14:sldId id="258"/>
            <p14:sldId id="377"/>
            <p14:sldId id="342"/>
            <p14:sldId id="338"/>
            <p14:sldId id="337"/>
            <p14:sldId id="340"/>
            <p14:sldId id="341"/>
          </p14:sldIdLst>
        </p14:section>
        <p14:section name="What are Microservices?" id="{1228B8D6-5D09-4B77-8D7A-4600174B794E}">
          <p14:sldIdLst>
            <p14:sldId id="259"/>
            <p14:sldId id="260"/>
            <p14:sldId id="261"/>
            <p14:sldId id="262"/>
            <p14:sldId id="263"/>
            <p14:sldId id="264"/>
            <p14:sldId id="265"/>
            <p14:sldId id="266"/>
            <p14:sldId id="267"/>
            <p14:sldId id="268"/>
            <p14:sldId id="269"/>
            <p14:sldId id="270"/>
            <p14:sldId id="271"/>
            <p14:sldId id="272"/>
          </p14:sldIdLst>
        </p14:section>
        <p14:section name="REST" id="{A978F1E3-CA6E-4F2B-B2DC-8481FD7DC054}">
          <p14:sldIdLst>
            <p14:sldId id="308"/>
            <p14:sldId id="309"/>
            <p14:sldId id="311"/>
            <p14:sldId id="312"/>
            <p14:sldId id="313"/>
            <p14:sldId id="314"/>
            <p14:sldId id="321"/>
            <p14:sldId id="322"/>
            <p14:sldId id="323"/>
            <p14:sldId id="324"/>
            <p14:sldId id="325"/>
            <p14:sldId id="326"/>
            <p14:sldId id="315"/>
            <p14:sldId id="316"/>
            <p14:sldId id="317"/>
            <p14:sldId id="318"/>
            <p14:sldId id="319"/>
          </p14:sldIdLst>
        </p14:section>
        <p14:section name="What is Serverless?" id="{0727F054-927E-4560-A012-1990D2526BFE}">
          <p14:sldIdLst>
            <p14:sldId id="273"/>
            <p14:sldId id="327"/>
            <p14:sldId id="329"/>
            <p14:sldId id="328"/>
            <p14:sldId id="330"/>
            <p14:sldId id="331"/>
            <p14:sldId id="334"/>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Lst>
        </p14:section>
        <p14:section name="Serverless vs Containers" id="{23594753-1ED6-4DA8-B10C-BB1CA306FAE5}">
          <p14:sldIdLst>
            <p14:sldId id="301"/>
            <p14:sldId id="302"/>
            <p14:sldId id="303"/>
            <p14:sldId id="304"/>
            <p14:sldId id="305"/>
            <p14:sldId id="306"/>
            <p14:sldId id="307"/>
          </p14:sldIdLst>
        </p14:section>
        <p14:section name="Function-as-a-Service (FaaS)" id="{183F3F28-E890-4D93-99A0-B9BD12F933EF}">
          <p14:sldIdLst>
            <p14:sldId id="297"/>
            <p14:sldId id="298"/>
            <p14:sldId id="299"/>
            <p14:sldId id="300"/>
            <p14:sldId id="336"/>
            <p14:sldId id="343"/>
          </p14:sldIdLst>
        </p14:section>
        <p14:section name="Azure Functions" id="{6B370118-A098-419E-8A28-0108B711EA7C}">
          <p14:sldIdLst>
            <p14:sldId id="335"/>
            <p14:sldId id="344"/>
            <p14:sldId id="346"/>
            <p14:sldId id="348"/>
            <p14:sldId id="347"/>
            <p14:sldId id="345"/>
            <p14:sldId id="349"/>
            <p14:sldId id="350"/>
            <p14:sldId id="351"/>
            <p14:sldId id="352"/>
            <p14:sldId id="353"/>
            <p14:sldId id="354"/>
          </p14:sldIdLst>
        </p14:section>
        <p14:section name="Code Walkthrough" id="{57CC542A-A152-4A6B-9C02-A5E84BEEE351}">
          <p14:sldIdLst>
            <p14:sldId id="355"/>
            <p14:sldId id="356"/>
            <p14:sldId id="357"/>
            <p14:sldId id="358"/>
            <p14:sldId id="359"/>
            <p14:sldId id="361"/>
            <p14:sldId id="360"/>
            <p14:sldId id="363"/>
            <p14:sldId id="364"/>
            <p14:sldId id="365"/>
            <p14:sldId id="366"/>
          </p14:sldIdLst>
        </p14:section>
        <p14:section name="Best Practices" id="{3E5FEA27-CF14-4AC9-B2BC-42EDB6464F24}">
          <p14:sldIdLst>
            <p14:sldId id="367"/>
            <p14:sldId id="368"/>
            <p14:sldId id="369"/>
            <p14:sldId id="370"/>
            <p14:sldId id="371"/>
            <p14:sldId id="372"/>
            <p14:sldId id="373"/>
            <p14:sldId id="374"/>
          </p14:sldIdLst>
        </p14:section>
        <p14:section name="Thank You" id="{AE605932-4D23-4FF8-8C18-1084F385D236}">
          <p14:sldIdLst>
            <p14:sldId id="3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C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5" autoAdjust="0"/>
    <p:restoredTop sz="66627" autoAdjust="0"/>
  </p:normalViewPr>
  <p:slideViewPr>
    <p:cSldViewPr snapToGrid="0">
      <p:cViewPr varScale="1">
        <p:scale>
          <a:sx n="75" d="100"/>
          <a:sy n="75" d="100"/>
        </p:scale>
        <p:origin x="19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tableStyles" Target="tableStyle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CDF63-7BE6-4E5C-9878-9A4374829733}" type="datetimeFigureOut">
              <a:rPr lang="en-US" smtClean="0"/>
              <a:t>6/5/2022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6CD00-7841-4EFA-B0F7-5D43A28B1B59}" type="slidenum">
              <a:rPr lang="en-US" smtClean="0"/>
              <a:t>‹#›</a:t>
            </a:fld>
            <a:endParaRPr lang="en-US"/>
          </a:p>
        </p:txBody>
      </p:sp>
    </p:spTree>
    <p:extLst>
      <p:ext uri="{BB962C8B-B14F-4D97-AF65-F5344CB8AC3E}">
        <p14:creationId xmlns:p14="http://schemas.microsoft.com/office/powerpoint/2010/main" val="1093363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4</a:t>
            </a:fld>
            <a:endParaRPr lang="en-US"/>
          </a:p>
        </p:txBody>
      </p:sp>
    </p:spTree>
    <p:extLst>
      <p:ext uri="{BB962C8B-B14F-4D97-AF65-F5344CB8AC3E}">
        <p14:creationId xmlns:p14="http://schemas.microsoft.com/office/powerpoint/2010/main" val="2845376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22</a:t>
            </a:fld>
            <a:endParaRPr lang="en-US"/>
          </a:p>
        </p:txBody>
      </p:sp>
    </p:spTree>
    <p:extLst>
      <p:ext uri="{BB962C8B-B14F-4D97-AF65-F5344CB8AC3E}">
        <p14:creationId xmlns:p14="http://schemas.microsoft.com/office/powerpoint/2010/main" val="3733100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a:p>
            <a:r>
              <a:rPr lang="en-US" dirty="0"/>
              <a:t>Resilience</a:t>
            </a:r>
          </a:p>
          <a:p>
            <a:r>
              <a:rPr lang="en-US" dirty="0"/>
              <a:t>Because the application is divided up, one part of the application breaking or crashing does not (should not) necessarily affect the rest of the application.</a:t>
            </a:r>
          </a:p>
          <a:p>
            <a:endParaRPr lang="en-US" dirty="0"/>
          </a:p>
          <a:p>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a:p>
            <a:r>
              <a:rPr lang="en-US" dirty="0"/>
              <a:t>Maintainability</a:t>
            </a:r>
          </a:p>
          <a:p>
            <a:r>
              <a:rPr lang="en-US" dirty="0"/>
              <a:t>Features can be rolled out or updated one at a time, instead of updating the entire stack.</a:t>
            </a:r>
          </a:p>
          <a:p>
            <a:endParaRPr lang="en-US" dirty="0"/>
          </a:p>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23</a:t>
            </a:fld>
            <a:endParaRPr lang="en-US"/>
          </a:p>
        </p:txBody>
      </p:sp>
    </p:spTree>
    <p:extLst>
      <p:ext uri="{BB962C8B-B14F-4D97-AF65-F5344CB8AC3E}">
        <p14:creationId xmlns:p14="http://schemas.microsoft.com/office/powerpoint/2010/main" val="3127140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a:p>
            <a:r>
              <a:rPr lang="en-US" dirty="0"/>
              <a:t>Resilience</a:t>
            </a:r>
          </a:p>
          <a:p>
            <a:r>
              <a:rPr lang="en-US" dirty="0"/>
              <a:t>Because the application is divided up, one part of the application breaking or crashing does not (should not) necessarily affect the rest of the application.</a:t>
            </a:r>
          </a:p>
          <a:p>
            <a:endParaRPr lang="en-US" dirty="0"/>
          </a:p>
          <a:p>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a:p>
            <a:r>
              <a:rPr lang="en-US" dirty="0"/>
              <a:t>Maintainability</a:t>
            </a:r>
          </a:p>
          <a:p>
            <a:r>
              <a:rPr lang="en-US" dirty="0"/>
              <a:t>Features can be rolled out or updated one at a time, instead of updating the entire stack.</a:t>
            </a:r>
          </a:p>
          <a:p>
            <a:endParaRPr lang="en-US" dirty="0"/>
          </a:p>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24</a:t>
            </a:fld>
            <a:endParaRPr lang="en-US"/>
          </a:p>
        </p:txBody>
      </p:sp>
    </p:spTree>
    <p:extLst>
      <p:ext uri="{BB962C8B-B14F-4D97-AF65-F5344CB8AC3E}">
        <p14:creationId xmlns:p14="http://schemas.microsoft.com/office/powerpoint/2010/main" val="3275611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RE</a:t>
            </a:r>
            <a:r>
              <a:rPr lang="en-US" dirty="0" err="1"/>
              <a:t>presentational</a:t>
            </a:r>
            <a:r>
              <a:rPr lang="en-US" dirty="0"/>
              <a:t> </a:t>
            </a:r>
            <a:r>
              <a:rPr lang="en-US" b="1" dirty="0"/>
              <a:t>S</a:t>
            </a:r>
            <a:r>
              <a:rPr lang="en-US" dirty="0"/>
              <a:t>tate </a:t>
            </a:r>
            <a:r>
              <a:rPr lang="en-US" b="1" dirty="0"/>
              <a:t>T</a:t>
            </a:r>
            <a:r>
              <a:rPr lang="en-US" dirty="0"/>
              <a:t>ransfer (REST) is an architectural style that defines a set of constraints to be used for creating web services.</a:t>
            </a:r>
          </a:p>
        </p:txBody>
      </p:sp>
      <p:sp>
        <p:nvSpPr>
          <p:cNvPr id="4" name="Slide Number Placeholder 3"/>
          <p:cNvSpPr>
            <a:spLocks noGrp="1"/>
          </p:cNvSpPr>
          <p:nvPr>
            <p:ph type="sldNum" sz="quarter" idx="5"/>
          </p:nvPr>
        </p:nvSpPr>
        <p:spPr/>
        <p:txBody>
          <a:bodyPr/>
          <a:lstStyle/>
          <a:p>
            <a:fld id="{B366CD00-7841-4EFA-B0F7-5D43A28B1B59}" type="slidenum">
              <a:rPr lang="en-US" smtClean="0"/>
              <a:t>26</a:t>
            </a:fld>
            <a:endParaRPr lang="en-US"/>
          </a:p>
        </p:txBody>
      </p:sp>
    </p:spTree>
    <p:extLst>
      <p:ext uri="{BB962C8B-B14F-4D97-AF65-F5344CB8AC3E}">
        <p14:creationId xmlns:p14="http://schemas.microsoft.com/office/powerpoint/2010/main" val="3994718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term was introduced and defined in 2000 by Roy Fielding in his doctoral dissertation.</a:t>
            </a:r>
          </a:p>
          <a:p>
            <a:endParaRPr lang="en-US" b="0" dirty="0"/>
          </a:p>
          <a:p>
            <a:r>
              <a:rPr lang="en-US" b="0" dirty="0"/>
              <a:t>The term is intended to evoke an image of how a well-designed Web application behaves: it is a network of Web resources (a virtual state machine) where the user advanced through the application by selecting links, resulting in the next resource’s representation (the next application state) being transferred to the client and rendered for the user.</a:t>
            </a:r>
          </a:p>
        </p:txBody>
      </p:sp>
      <p:sp>
        <p:nvSpPr>
          <p:cNvPr id="4" name="Slide Number Placeholder 3"/>
          <p:cNvSpPr>
            <a:spLocks noGrp="1"/>
          </p:cNvSpPr>
          <p:nvPr>
            <p:ph type="sldNum" sz="quarter" idx="5"/>
          </p:nvPr>
        </p:nvSpPr>
        <p:spPr/>
        <p:txBody>
          <a:bodyPr/>
          <a:lstStyle/>
          <a:p>
            <a:fld id="{B366CD00-7841-4EFA-B0F7-5D43A28B1B59}" type="slidenum">
              <a:rPr lang="en-US" smtClean="0"/>
              <a:t>27</a:t>
            </a:fld>
            <a:endParaRPr lang="en-US"/>
          </a:p>
        </p:txBody>
      </p:sp>
    </p:spTree>
    <p:extLst>
      <p:ext uri="{BB962C8B-B14F-4D97-AF65-F5344CB8AC3E}">
        <p14:creationId xmlns:p14="http://schemas.microsoft.com/office/powerpoint/2010/main" val="788133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term was introduced and defined in 2000 by Roy Fielding in his doctoral dissertation.</a:t>
            </a:r>
          </a:p>
          <a:p>
            <a:endParaRPr lang="en-US" b="0" dirty="0"/>
          </a:p>
          <a:p>
            <a:r>
              <a:rPr lang="en-US" b="0" dirty="0"/>
              <a:t>The term is intended to evoke an image of how a well-designed Web application behaves: it is a network of Web resources (a virtual state machine) where the user advances through the application by selecting links, resulting in the next resource’s representation (the next application state) being transferred to the client and rendered for the user.</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28</a:t>
            </a:fld>
            <a:endParaRPr lang="en-US"/>
          </a:p>
        </p:txBody>
      </p:sp>
    </p:spTree>
    <p:extLst>
      <p:ext uri="{BB962C8B-B14F-4D97-AF65-F5344CB8AC3E}">
        <p14:creationId xmlns:p14="http://schemas.microsoft.com/office/powerpoint/2010/main" val="4103560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term was introduced and defined in 2000 by Roy Fielding in his doctoral dissertation.</a:t>
            </a:r>
          </a:p>
          <a:p>
            <a:endParaRPr lang="en-US" b="0" dirty="0"/>
          </a:p>
          <a:p>
            <a:r>
              <a:rPr lang="en-US" b="0" dirty="0"/>
              <a:t>The term is intended to evoke an image of how a well-designed Web application behaves: it is a network of Web resources (a virtual state machine) where the user advanced through the application by selecting links, resulting in the next resource’s representation (the next application state) being transferred to the client and rendered for the user.</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29</a:t>
            </a:fld>
            <a:endParaRPr lang="en-US"/>
          </a:p>
        </p:txBody>
      </p:sp>
    </p:spTree>
    <p:extLst>
      <p:ext uri="{BB962C8B-B14F-4D97-AF65-F5344CB8AC3E}">
        <p14:creationId xmlns:p14="http://schemas.microsoft.com/office/powerpoint/2010/main" val="2168564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Screen:  Some API principles, such as SOAP or XML-RPC, impose a strict framework on developers.  But REST APIs can be developed using virtually any programming language and support a variety of data formats.</a:t>
            </a:r>
          </a:p>
        </p:txBody>
      </p:sp>
      <p:sp>
        <p:nvSpPr>
          <p:cNvPr id="4" name="Slide Number Placeholder 3"/>
          <p:cNvSpPr>
            <a:spLocks noGrp="1"/>
          </p:cNvSpPr>
          <p:nvPr>
            <p:ph type="sldNum" sz="quarter" idx="5"/>
          </p:nvPr>
        </p:nvSpPr>
        <p:spPr/>
        <p:txBody>
          <a:bodyPr/>
          <a:lstStyle/>
          <a:p>
            <a:fld id="{B366CD00-7841-4EFA-B0F7-5D43A28B1B59}" type="slidenum">
              <a:rPr lang="en-US" smtClean="0"/>
              <a:t>30</a:t>
            </a:fld>
            <a:endParaRPr lang="en-US"/>
          </a:p>
        </p:txBody>
      </p:sp>
    </p:spTree>
    <p:extLst>
      <p:ext uri="{BB962C8B-B14F-4D97-AF65-F5344CB8AC3E}">
        <p14:creationId xmlns:p14="http://schemas.microsoft.com/office/powerpoint/2010/main" val="98252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only requirement is that they align to the following six architectural constraints</a:t>
            </a:r>
          </a:p>
          <a:p>
            <a:endParaRPr lang="en-US" dirty="0"/>
          </a:p>
          <a:p>
            <a:r>
              <a:rPr lang="en-US" b="1" u="sng" dirty="0"/>
              <a:t>Client-Server Architecture / Decoupling</a:t>
            </a:r>
          </a:p>
          <a:p>
            <a:r>
              <a:rPr lang="en-US" b="0" u="none" dirty="0"/>
              <a:t>In REST API design, client and server applications must be completely independent of each other.  The only information the client application should know is the URI of the requested resource; it cannot interact with the server application in any other way.  Similarly, a sever application should not modify the client application other than passing it the requested data via HTTP.</a:t>
            </a:r>
          </a:p>
          <a:p>
            <a:endParaRPr lang="en-US" b="0" u="none" dirty="0"/>
          </a:p>
          <a:p>
            <a:r>
              <a:rPr lang="en-US" b="0" u="none" dirty="0"/>
              <a:t>Separation simplifies the server component, improving scalability; but more importantly, it allows components to evolve independently.</a:t>
            </a:r>
          </a:p>
        </p:txBody>
      </p:sp>
      <p:sp>
        <p:nvSpPr>
          <p:cNvPr id="4" name="Slide Number Placeholder 3"/>
          <p:cNvSpPr>
            <a:spLocks noGrp="1"/>
          </p:cNvSpPr>
          <p:nvPr>
            <p:ph type="sldNum" sz="quarter" idx="5"/>
          </p:nvPr>
        </p:nvSpPr>
        <p:spPr/>
        <p:txBody>
          <a:bodyPr/>
          <a:lstStyle/>
          <a:p>
            <a:fld id="{B366CD00-7841-4EFA-B0F7-5D43A28B1B59}" type="slidenum">
              <a:rPr lang="en-US" smtClean="0"/>
              <a:t>31</a:t>
            </a:fld>
            <a:endParaRPr lang="en-US"/>
          </a:p>
        </p:txBody>
      </p:sp>
    </p:spTree>
    <p:extLst>
      <p:ext uri="{BB962C8B-B14F-4D97-AF65-F5344CB8AC3E}">
        <p14:creationId xmlns:p14="http://schemas.microsoft.com/office/powerpoint/2010/main" val="2723303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err="1"/>
              <a:t>Statlessness</a:t>
            </a:r>
            <a:endParaRPr lang="en-US" b="1" u="sng" dirty="0"/>
          </a:p>
          <a:p>
            <a:r>
              <a:rPr lang="en-US" b="0" u="none" dirty="0"/>
              <a:t>REST APIs are stateless, meaning that each request needs to include all the information necessary for processing it.  In other words, REST APIs do not require any server-side sessions.  Server applications are not allowed to store any data related to a client request.</a:t>
            </a:r>
          </a:p>
          <a:p>
            <a:endParaRPr lang="en-US" b="0" u="none" dirty="0"/>
          </a:p>
          <a:p>
            <a:r>
              <a:rPr lang="en-US" b="0" u="none" dirty="0"/>
              <a:t>This property of statelessness, make RESTful APIs ideal in high volume applications and increases performance by removing sever load caused by the retention of session information.</a:t>
            </a:r>
          </a:p>
        </p:txBody>
      </p:sp>
      <p:sp>
        <p:nvSpPr>
          <p:cNvPr id="4" name="Slide Number Placeholder 3"/>
          <p:cNvSpPr>
            <a:spLocks noGrp="1"/>
          </p:cNvSpPr>
          <p:nvPr>
            <p:ph type="sldNum" sz="quarter" idx="5"/>
          </p:nvPr>
        </p:nvSpPr>
        <p:spPr/>
        <p:txBody>
          <a:bodyPr/>
          <a:lstStyle/>
          <a:p>
            <a:fld id="{B366CD00-7841-4EFA-B0F7-5D43A28B1B59}" type="slidenum">
              <a:rPr lang="en-US" smtClean="0"/>
              <a:t>32</a:t>
            </a:fld>
            <a:endParaRPr lang="en-US"/>
          </a:p>
        </p:txBody>
      </p:sp>
    </p:spTree>
    <p:extLst>
      <p:ext uri="{BB962C8B-B14F-4D97-AF65-F5344CB8AC3E}">
        <p14:creationId xmlns:p14="http://schemas.microsoft.com/office/powerpoint/2010/main" val="4097888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F42B1-3E92-4EDE-946A-604FE4C51B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6085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err="1"/>
              <a:t>Cacheability</a:t>
            </a:r>
            <a:endParaRPr lang="en-US" b="1" u="sng" dirty="0"/>
          </a:p>
          <a:p>
            <a:r>
              <a:rPr lang="en-US" b="0" u="none" dirty="0"/>
              <a:t>When possible, resources should be cacheable on the client or server side.  Server responses also need to contain information about whether caching allowed for the delivered resource.  The goal is to improve performance on the client side, while increasing scalability on the sever side.</a:t>
            </a:r>
          </a:p>
          <a:p>
            <a:endParaRPr lang="en-US" b="0" u="none" dirty="0"/>
          </a:p>
          <a:p>
            <a:r>
              <a:rPr lang="en-US" b="0" i="0" dirty="0">
                <a:solidFill>
                  <a:srgbClr val="202122"/>
                </a:solidFill>
                <a:effectLst/>
                <a:latin typeface="Arial" panose="020B0604020202020204" pitchFamily="34" charset="0"/>
              </a:rPr>
              <a:t>Well-managed caching partially or completely eliminates some client–server interactions, further improving scalability and performance</a:t>
            </a:r>
            <a:endParaRPr lang="en-US" b="0" u="none" dirty="0"/>
          </a:p>
        </p:txBody>
      </p:sp>
      <p:sp>
        <p:nvSpPr>
          <p:cNvPr id="4" name="Slide Number Placeholder 3"/>
          <p:cNvSpPr>
            <a:spLocks noGrp="1"/>
          </p:cNvSpPr>
          <p:nvPr>
            <p:ph type="sldNum" sz="quarter" idx="5"/>
          </p:nvPr>
        </p:nvSpPr>
        <p:spPr/>
        <p:txBody>
          <a:bodyPr/>
          <a:lstStyle/>
          <a:p>
            <a:fld id="{B366CD00-7841-4EFA-B0F7-5D43A28B1B59}" type="slidenum">
              <a:rPr lang="en-US" smtClean="0"/>
              <a:t>33</a:t>
            </a:fld>
            <a:endParaRPr lang="en-US"/>
          </a:p>
        </p:txBody>
      </p:sp>
    </p:spTree>
    <p:extLst>
      <p:ext uri="{BB962C8B-B14F-4D97-AF65-F5344CB8AC3E}">
        <p14:creationId xmlns:p14="http://schemas.microsoft.com/office/powerpoint/2010/main" val="839551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Layered System</a:t>
            </a:r>
            <a:endParaRPr lang="en-US" b="0" u="none" dirty="0"/>
          </a:p>
          <a:p>
            <a:r>
              <a:rPr lang="en-US" b="0" u="none" dirty="0"/>
              <a:t>A client cannot ordinarily tell whether it is connected directly to the send server or to an intermediary along the way.  If a proxy or load balancer is placed between the client and server, it will not affect their communications, and there will not be a need to update the client or server code.  Intermediary servers can improve system scalability by enabling load balancing and by providing shared caches.  Also, security can be added as a layer on top of the web services, separating business logic from security logic.  Finally, intermediary servers can call multiple other severs to generate a response to the client.</a:t>
            </a:r>
          </a:p>
          <a:p>
            <a:endParaRPr lang="en-US" b="0" u="none" dirty="0"/>
          </a:p>
          <a:p>
            <a:r>
              <a:rPr lang="en-US" b="0" u="none" dirty="0"/>
              <a:t>As a rule of thumb, do not assume that the client and sever applications connect directly to each other.</a:t>
            </a:r>
          </a:p>
        </p:txBody>
      </p:sp>
      <p:sp>
        <p:nvSpPr>
          <p:cNvPr id="4" name="Slide Number Placeholder 3"/>
          <p:cNvSpPr>
            <a:spLocks noGrp="1"/>
          </p:cNvSpPr>
          <p:nvPr>
            <p:ph type="sldNum" sz="quarter" idx="5"/>
          </p:nvPr>
        </p:nvSpPr>
        <p:spPr/>
        <p:txBody>
          <a:bodyPr/>
          <a:lstStyle/>
          <a:p>
            <a:fld id="{B366CD00-7841-4EFA-B0F7-5D43A28B1B59}" type="slidenum">
              <a:rPr lang="en-US" smtClean="0"/>
              <a:t>34</a:t>
            </a:fld>
            <a:endParaRPr lang="en-US"/>
          </a:p>
        </p:txBody>
      </p:sp>
    </p:spTree>
    <p:extLst>
      <p:ext uri="{BB962C8B-B14F-4D97-AF65-F5344CB8AC3E}">
        <p14:creationId xmlns:p14="http://schemas.microsoft.com/office/powerpoint/2010/main" val="1832425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Code on demand (optional)</a:t>
            </a:r>
            <a:endParaRPr lang="en-US" b="0" u="none" dirty="0"/>
          </a:p>
          <a:p>
            <a:r>
              <a:rPr lang="en-US" b="0" u="none" dirty="0"/>
              <a:t>REST APIs usually send static resources, but in certain cases, responses can also contain executable code (such as Java applets).  This allows the sever to temporarily extend or customize the functionality of a client.</a:t>
            </a:r>
            <a:endParaRPr lang="en-US" b="1" u="sng" dirty="0"/>
          </a:p>
        </p:txBody>
      </p:sp>
      <p:sp>
        <p:nvSpPr>
          <p:cNvPr id="4" name="Slide Number Placeholder 3"/>
          <p:cNvSpPr>
            <a:spLocks noGrp="1"/>
          </p:cNvSpPr>
          <p:nvPr>
            <p:ph type="sldNum" sz="quarter" idx="5"/>
          </p:nvPr>
        </p:nvSpPr>
        <p:spPr/>
        <p:txBody>
          <a:bodyPr/>
          <a:lstStyle/>
          <a:p>
            <a:fld id="{B366CD00-7841-4EFA-B0F7-5D43A28B1B59}" type="slidenum">
              <a:rPr lang="en-US" smtClean="0"/>
              <a:t>35</a:t>
            </a:fld>
            <a:endParaRPr lang="en-US"/>
          </a:p>
        </p:txBody>
      </p:sp>
    </p:spTree>
    <p:extLst>
      <p:ext uri="{BB962C8B-B14F-4D97-AF65-F5344CB8AC3E}">
        <p14:creationId xmlns:p14="http://schemas.microsoft.com/office/powerpoint/2010/main" val="682216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Uniform Interface</a:t>
            </a:r>
            <a:endParaRPr lang="en-US" b="0" u="none" dirty="0"/>
          </a:p>
          <a:p>
            <a:r>
              <a:rPr lang="en-US" b="0" u="none" dirty="0"/>
              <a:t>The uniform interface constraint is fundamental to the design of any RESTful system.  Basically, all API requests for the same resource should look the same no mater where the request comes from.  There are four constraints for this uniform interface:</a:t>
            </a:r>
          </a:p>
          <a:p>
            <a:endParaRPr lang="en-US" b="0" u="none" dirty="0"/>
          </a:p>
          <a:p>
            <a:pPr marL="171450" indent="-171450">
              <a:buFont typeface="Arial" panose="020B0604020202020204" pitchFamily="34" charset="0"/>
              <a:buChar char="•"/>
            </a:pPr>
            <a:r>
              <a:rPr lang="en-US" b="0" u="none" dirty="0"/>
              <a:t>Resource identification in requests – Individual resources are identified in resources, for example using uniform resource identifiers (URIs).  The resources themselves are conceptually separate from the representations that are returned for the client.</a:t>
            </a:r>
          </a:p>
          <a:p>
            <a:pPr marL="171450" indent="-171450">
              <a:buFont typeface="Arial" panose="020B0604020202020204" pitchFamily="34" charset="0"/>
              <a:buChar char="•"/>
            </a:pPr>
            <a:r>
              <a:rPr lang="en-US" b="0" u="none" dirty="0"/>
              <a:t>Resource manipulation through representations – When a client holds a representation of a resource, including any metadata attached, it has enough information to modify or delete the resource’s state.</a:t>
            </a:r>
          </a:p>
          <a:p>
            <a:pPr marL="171450" indent="-171450">
              <a:buFont typeface="Arial" panose="020B0604020202020204" pitchFamily="34" charset="0"/>
              <a:buChar char="•"/>
            </a:pPr>
            <a:r>
              <a:rPr lang="en-US" b="0" u="none" dirty="0"/>
              <a:t>Self-descriptive messages – Each message includes enough information to describe how to process the message.</a:t>
            </a:r>
          </a:p>
          <a:p>
            <a:pPr marL="171450" indent="-171450">
              <a:buFont typeface="Arial" panose="020B0604020202020204" pitchFamily="34" charset="0"/>
              <a:buChar char="•"/>
            </a:pPr>
            <a:r>
              <a:rPr lang="en-US" b="0" u="none" dirty="0"/>
              <a:t>Hypermedia as the engine of application state (HATEOAS) – Having accessed an initial URI for the REST application, a REST client should then be able to use server-provided links dynamically to discover all the available resources it needs.  As access proceeds, the sever responds with text that includes hyperlinks to other resources that are currently available.  There is no need for the client to be hard-coded with information regarding the structure or dynamics of the application.</a:t>
            </a:r>
            <a:endParaRPr lang="en-US" b="1" u="sng" dirty="0"/>
          </a:p>
        </p:txBody>
      </p:sp>
      <p:sp>
        <p:nvSpPr>
          <p:cNvPr id="4" name="Slide Number Placeholder 3"/>
          <p:cNvSpPr>
            <a:spLocks noGrp="1"/>
          </p:cNvSpPr>
          <p:nvPr>
            <p:ph type="sldNum" sz="quarter" idx="5"/>
          </p:nvPr>
        </p:nvSpPr>
        <p:spPr/>
        <p:txBody>
          <a:bodyPr/>
          <a:lstStyle/>
          <a:p>
            <a:fld id="{B366CD00-7841-4EFA-B0F7-5D43A28B1B59}" type="slidenum">
              <a:rPr lang="en-US" smtClean="0"/>
              <a:t>36</a:t>
            </a:fld>
            <a:endParaRPr lang="en-US"/>
          </a:p>
        </p:txBody>
      </p:sp>
    </p:spTree>
    <p:extLst>
      <p:ext uri="{BB962C8B-B14F-4D97-AF65-F5344CB8AC3E}">
        <p14:creationId xmlns:p14="http://schemas.microsoft.com/office/powerpoint/2010/main" val="4206521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POST verb is most-often utilized to </a:t>
            </a:r>
            <a:r>
              <a:rPr lang="en-US" b="1" dirty="0"/>
              <a:t>create</a:t>
            </a:r>
            <a:r>
              <a:rPr lang="en-US" b="0" dirty="0"/>
              <a:t> new resources.</a:t>
            </a:r>
          </a:p>
          <a:p>
            <a:endParaRPr lang="en-US" b="0" dirty="0"/>
          </a:p>
          <a:p>
            <a:r>
              <a:rPr lang="en-US" b="0" dirty="0"/>
              <a:t>POST is neither safe nor idempotent.</a:t>
            </a:r>
          </a:p>
          <a:p>
            <a:endParaRPr lang="en-US" b="0" dirty="0"/>
          </a:p>
          <a:p>
            <a:r>
              <a:rPr lang="en-US" b="0" dirty="0"/>
              <a:t>The HTTP 201 Created success status response code indicates that the request has succeeded and has led to the creation of a resource.  The new resource is effectively created before this response is sent back and the new resource is returned in the body of the message, its location being either the URL of the request, or the content of the </a:t>
            </a:r>
            <a:r>
              <a:rPr lang="en-US" b="0" i="1" dirty="0"/>
              <a:t>Location</a:t>
            </a:r>
            <a:r>
              <a:rPr lang="en-US" b="0" i="0" dirty="0"/>
              <a:t> header.</a:t>
            </a:r>
          </a:p>
          <a:p>
            <a:endParaRPr lang="en-US" b="0" i="0" dirty="0"/>
          </a:p>
          <a:p>
            <a:r>
              <a:rPr lang="en-US" b="0" i="0" dirty="0"/>
              <a:t>The HTTP 400 Bad Request response status code indicates that the server cannot or will not process the request due to something that is perceived to be a client error (for example, malformed request </a:t>
            </a:r>
            <a:r>
              <a:rPr lang="en-US" b="0" i="0" dirty="0" err="1"/>
              <a:t>syntaxt</a:t>
            </a:r>
            <a:r>
              <a:rPr lang="en-US" b="0" i="0" dirty="0"/>
              <a:t>, invalid request message framing, or deceptive request routing).  The client should not repeat this request without modification.</a:t>
            </a:r>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37</a:t>
            </a:fld>
            <a:endParaRPr lang="en-US"/>
          </a:p>
        </p:txBody>
      </p:sp>
    </p:spTree>
    <p:extLst>
      <p:ext uri="{BB962C8B-B14F-4D97-AF65-F5344CB8AC3E}">
        <p14:creationId xmlns:p14="http://schemas.microsoft.com/office/powerpoint/2010/main" val="2849332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GET method is used to read (or retrieve) a representation of a resource.</a:t>
            </a:r>
          </a:p>
        </p:txBody>
      </p:sp>
      <p:sp>
        <p:nvSpPr>
          <p:cNvPr id="4" name="Slide Number Placeholder 3"/>
          <p:cNvSpPr>
            <a:spLocks noGrp="1"/>
          </p:cNvSpPr>
          <p:nvPr>
            <p:ph type="sldNum" sz="quarter" idx="5"/>
          </p:nvPr>
        </p:nvSpPr>
        <p:spPr/>
        <p:txBody>
          <a:bodyPr/>
          <a:lstStyle/>
          <a:p>
            <a:fld id="{B366CD00-7841-4EFA-B0F7-5D43A28B1B59}" type="slidenum">
              <a:rPr lang="en-US" smtClean="0"/>
              <a:t>38</a:t>
            </a:fld>
            <a:endParaRPr lang="en-US"/>
          </a:p>
        </p:txBody>
      </p:sp>
    </p:spTree>
    <p:extLst>
      <p:ext uri="{BB962C8B-B14F-4D97-AF65-F5344CB8AC3E}">
        <p14:creationId xmlns:p14="http://schemas.microsoft.com/office/powerpoint/2010/main" val="911894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PUT verb is used for updating the resource.</a:t>
            </a:r>
          </a:p>
          <a:p>
            <a:endParaRPr lang="en-US" dirty="0"/>
          </a:p>
          <a:p>
            <a:r>
              <a:rPr lang="en-US" dirty="0"/>
              <a:t>PUT can also be used to create a resource in the case where the resource identifier is specified by the client instead of the server.  This could also be considered an Upsert</a:t>
            </a:r>
          </a:p>
        </p:txBody>
      </p:sp>
      <p:sp>
        <p:nvSpPr>
          <p:cNvPr id="4" name="Slide Number Placeholder 3"/>
          <p:cNvSpPr>
            <a:spLocks noGrp="1"/>
          </p:cNvSpPr>
          <p:nvPr>
            <p:ph type="sldNum" sz="quarter" idx="5"/>
          </p:nvPr>
        </p:nvSpPr>
        <p:spPr/>
        <p:txBody>
          <a:bodyPr/>
          <a:lstStyle/>
          <a:p>
            <a:fld id="{B366CD00-7841-4EFA-B0F7-5D43A28B1B59}" type="slidenum">
              <a:rPr lang="en-US" smtClean="0"/>
              <a:t>39</a:t>
            </a:fld>
            <a:endParaRPr lang="en-US"/>
          </a:p>
        </p:txBody>
      </p:sp>
    </p:spTree>
    <p:extLst>
      <p:ext uri="{BB962C8B-B14F-4D97-AF65-F5344CB8AC3E}">
        <p14:creationId xmlns:p14="http://schemas.microsoft.com/office/powerpoint/2010/main" val="1440270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40</a:t>
            </a:fld>
            <a:endParaRPr lang="en-US"/>
          </a:p>
        </p:txBody>
      </p:sp>
    </p:spTree>
    <p:extLst>
      <p:ext uri="{BB962C8B-B14F-4D97-AF65-F5344CB8AC3E}">
        <p14:creationId xmlns:p14="http://schemas.microsoft.com/office/powerpoint/2010/main" val="1732290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41</a:t>
            </a:fld>
            <a:endParaRPr lang="en-US"/>
          </a:p>
        </p:txBody>
      </p:sp>
    </p:spTree>
    <p:extLst>
      <p:ext uri="{BB962C8B-B14F-4D97-AF65-F5344CB8AC3E}">
        <p14:creationId xmlns:p14="http://schemas.microsoft.com/office/powerpoint/2010/main" val="4237743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Get Hardware</a:t>
            </a:r>
          </a:p>
          <a:p>
            <a:pPr marL="228600" indent="-228600">
              <a:buAutoNum type="arabicPeriod"/>
            </a:pPr>
            <a:r>
              <a:rPr lang="en-US" dirty="0"/>
              <a:t>Get and install your operating system</a:t>
            </a:r>
          </a:p>
          <a:p>
            <a:pPr marL="228600" indent="-228600">
              <a:buAutoNum type="arabicPeriod"/>
            </a:pPr>
            <a:r>
              <a:rPr lang="en-US" dirty="0"/>
              <a:t>Get and install the application framework</a:t>
            </a:r>
          </a:p>
          <a:p>
            <a:pPr marL="228600" indent="-228600">
              <a:buAutoNum type="arabicPeriod"/>
            </a:pPr>
            <a:r>
              <a:rPr lang="en-US" dirty="0"/>
              <a:t>(No Click) Deploy code to the server</a:t>
            </a:r>
          </a:p>
          <a:p>
            <a:pPr marL="228600" indent="-228600">
              <a:buAutoNum type="arabicPeriod"/>
            </a:pPr>
            <a:r>
              <a:rPr lang="en-US" dirty="0"/>
              <a:t>Host all of this somewhere in your datacenter and make available to the Internet</a:t>
            </a:r>
          </a:p>
          <a:p>
            <a:pPr marL="228600" indent="-228600">
              <a:buAutoNum type="arabicPeriod"/>
            </a:pPr>
            <a:r>
              <a:rPr lang="en-US" dirty="0"/>
              <a:t>(No Click) Bunch of questions</a:t>
            </a:r>
          </a:p>
          <a:p>
            <a:pPr marL="228600" indent="-228600">
              <a:buAutoNum type="arabicPeriod"/>
            </a:pPr>
            <a:r>
              <a:rPr lang="en-US" dirty="0"/>
              <a:t>Backup for your apps</a:t>
            </a:r>
          </a:p>
          <a:p>
            <a:pPr marL="228600" indent="-228600">
              <a:buAutoNum type="arabicPeriod"/>
            </a:pPr>
            <a:r>
              <a:rPr lang="en-US" dirty="0"/>
              <a:t>Physical Security</a:t>
            </a:r>
          </a:p>
          <a:p>
            <a:pPr marL="228600" indent="-228600">
              <a:buAutoNum type="arabicPeriod"/>
            </a:pPr>
            <a:r>
              <a:rPr lang="en-US" dirty="0"/>
              <a:t>Scaling Up</a:t>
            </a:r>
          </a:p>
          <a:p>
            <a:pPr marL="228600" indent="-228600">
              <a:buAutoNum type="arabicPeriod"/>
            </a:pPr>
            <a:r>
              <a:rPr lang="en-US" dirty="0"/>
              <a:t>Monitoring (hardware and application)</a:t>
            </a:r>
          </a:p>
          <a:p>
            <a:pPr marL="228600" indent="-228600">
              <a:buAutoNum type="arabicPeriod"/>
            </a:pPr>
            <a:r>
              <a:rPr lang="en-US" dirty="0"/>
              <a:t>And so on</a:t>
            </a:r>
          </a:p>
          <a:p>
            <a:pPr marL="228600" indent="-228600">
              <a:buAutoNum type="arabicPeriod"/>
            </a:pPr>
            <a:r>
              <a:rPr lang="en-US" dirty="0"/>
              <a:t>(No Click) Really important questions – but not key to core competency</a:t>
            </a:r>
          </a:p>
        </p:txBody>
      </p:sp>
      <p:sp>
        <p:nvSpPr>
          <p:cNvPr id="4" name="Slide Number Placeholder 3"/>
          <p:cNvSpPr>
            <a:spLocks noGrp="1"/>
          </p:cNvSpPr>
          <p:nvPr>
            <p:ph type="sldNum" sz="quarter" idx="5"/>
          </p:nvPr>
        </p:nvSpPr>
        <p:spPr/>
        <p:txBody>
          <a:bodyPr/>
          <a:lstStyle/>
          <a:p>
            <a:fld id="{B366CD00-7841-4EFA-B0F7-5D43A28B1B59}" type="slidenum">
              <a:rPr lang="en-US" smtClean="0"/>
              <a:t>43</a:t>
            </a:fld>
            <a:endParaRPr lang="en-US"/>
          </a:p>
        </p:txBody>
      </p:sp>
    </p:spTree>
    <p:extLst>
      <p:ext uri="{BB962C8B-B14F-4D97-AF65-F5344CB8AC3E}">
        <p14:creationId xmlns:p14="http://schemas.microsoft.com/office/powerpoint/2010/main" val="1647076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taking an application, chopping it up into pieces, and running it as a collection of smaller parts instead of one monolithic whole.  That is basically what a microservices architecture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Monolithic Architecture — 3-Tier/N-Tier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part of the application breaks, the whole application might fail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Microservices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user’s perspective, an application built with microservices has a single interface and should work just the same as an application designed as one stack.  However, behind the scenes each microservice potentially has its own database and runs separately from the rest of the application.  In addition, microservices within the same application can be written in different languages and use different libraries.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12</a:t>
            </a:fld>
            <a:endParaRPr lang="en-US"/>
          </a:p>
        </p:txBody>
      </p:sp>
    </p:spTree>
    <p:extLst>
      <p:ext uri="{BB962C8B-B14F-4D97-AF65-F5344CB8AC3E}">
        <p14:creationId xmlns:p14="http://schemas.microsoft.com/office/powerpoint/2010/main" val="1129588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Get Hardware</a:t>
            </a:r>
          </a:p>
          <a:p>
            <a:pPr marL="228600" indent="-228600">
              <a:buAutoNum type="arabicPeriod"/>
            </a:pPr>
            <a:r>
              <a:rPr lang="en-US" dirty="0"/>
              <a:t>Get and install your operating system</a:t>
            </a:r>
          </a:p>
          <a:p>
            <a:pPr marL="228600" indent="-228600">
              <a:buAutoNum type="arabicPeriod"/>
            </a:pPr>
            <a:r>
              <a:rPr lang="en-US" dirty="0"/>
              <a:t>Get and install the application framework</a:t>
            </a:r>
          </a:p>
          <a:p>
            <a:pPr marL="228600" indent="-228600">
              <a:buAutoNum type="arabicPeriod"/>
            </a:pPr>
            <a:r>
              <a:rPr lang="en-US" dirty="0"/>
              <a:t>(No Click) Deploy code to the server</a:t>
            </a:r>
          </a:p>
          <a:p>
            <a:pPr marL="228600" indent="-228600">
              <a:buAutoNum type="arabicPeriod"/>
            </a:pPr>
            <a:r>
              <a:rPr lang="en-US" dirty="0"/>
              <a:t>Host all of this somewhere in your datacenter and make available to the Internet</a:t>
            </a:r>
          </a:p>
          <a:p>
            <a:pPr marL="228600" indent="-228600">
              <a:buAutoNum type="arabicPeriod"/>
            </a:pPr>
            <a:r>
              <a:rPr lang="en-US" dirty="0"/>
              <a:t>(No Click) Bunch of questions</a:t>
            </a:r>
          </a:p>
          <a:p>
            <a:pPr marL="228600" indent="-228600">
              <a:buAutoNum type="arabicPeriod"/>
            </a:pPr>
            <a:r>
              <a:rPr lang="en-US" dirty="0"/>
              <a:t>Backup for your apps</a:t>
            </a:r>
          </a:p>
          <a:p>
            <a:pPr marL="228600" indent="-228600">
              <a:buAutoNum type="arabicPeriod"/>
            </a:pPr>
            <a:r>
              <a:rPr lang="en-US" dirty="0"/>
              <a:t>Physical Security</a:t>
            </a:r>
          </a:p>
          <a:p>
            <a:pPr marL="228600" indent="-228600">
              <a:buAutoNum type="arabicPeriod"/>
            </a:pPr>
            <a:r>
              <a:rPr lang="en-US" dirty="0"/>
              <a:t>Scaling Up</a:t>
            </a:r>
          </a:p>
          <a:p>
            <a:pPr marL="228600" indent="-228600">
              <a:buAutoNum type="arabicPeriod"/>
            </a:pPr>
            <a:r>
              <a:rPr lang="en-US" dirty="0"/>
              <a:t>Monitoring (hardware and application)</a:t>
            </a:r>
          </a:p>
          <a:p>
            <a:pPr marL="228600" indent="-228600">
              <a:buAutoNum type="arabicPeriod"/>
            </a:pPr>
            <a:r>
              <a:rPr lang="en-US" dirty="0"/>
              <a:t>And so on</a:t>
            </a:r>
          </a:p>
          <a:p>
            <a:pPr marL="228600" indent="-228600">
              <a:buAutoNum type="arabicPeriod"/>
            </a:pPr>
            <a:r>
              <a:rPr lang="en-US" dirty="0"/>
              <a:t>(No Click) Really important questions – but not key to core competency</a:t>
            </a:r>
          </a:p>
        </p:txBody>
      </p:sp>
      <p:sp>
        <p:nvSpPr>
          <p:cNvPr id="4" name="Slide Number Placeholder 3"/>
          <p:cNvSpPr>
            <a:spLocks noGrp="1"/>
          </p:cNvSpPr>
          <p:nvPr>
            <p:ph type="sldNum" sz="quarter" idx="5"/>
          </p:nvPr>
        </p:nvSpPr>
        <p:spPr/>
        <p:txBody>
          <a:bodyPr/>
          <a:lstStyle/>
          <a:p>
            <a:fld id="{B366CD00-7841-4EFA-B0F7-5D43A28B1B59}" type="slidenum">
              <a:rPr lang="en-US" smtClean="0"/>
              <a:t>44</a:t>
            </a:fld>
            <a:endParaRPr lang="en-US"/>
          </a:p>
        </p:txBody>
      </p:sp>
    </p:spTree>
    <p:extLst>
      <p:ext uri="{BB962C8B-B14F-4D97-AF65-F5344CB8AC3E}">
        <p14:creationId xmlns:p14="http://schemas.microsoft.com/office/powerpoint/2010/main" val="31496812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decisions are easily configurable</a:t>
            </a:r>
          </a:p>
          <a:p>
            <a:r>
              <a:rPr lang="en-US" dirty="0"/>
              <a:t>(Click) But still have to think about how to scale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46</a:t>
            </a:fld>
            <a:endParaRPr lang="en-US"/>
          </a:p>
        </p:txBody>
      </p:sp>
    </p:spTree>
    <p:extLst>
      <p:ext uri="{BB962C8B-B14F-4D97-AF65-F5344CB8AC3E}">
        <p14:creationId xmlns:p14="http://schemas.microsoft.com/office/powerpoint/2010/main" val="2169708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Problem: </a:t>
            </a:r>
            <a:r>
              <a:rPr lang="en-US" dirty="0"/>
              <a:t>How to build you application to best solve business problem?</a:t>
            </a:r>
          </a:p>
        </p:txBody>
      </p:sp>
      <p:sp>
        <p:nvSpPr>
          <p:cNvPr id="4" name="Slide Number Placeholder 3"/>
          <p:cNvSpPr>
            <a:spLocks noGrp="1"/>
          </p:cNvSpPr>
          <p:nvPr>
            <p:ph type="sldNum" sz="quarter" idx="5"/>
          </p:nvPr>
        </p:nvSpPr>
        <p:spPr/>
        <p:txBody>
          <a:bodyPr/>
          <a:lstStyle/>
          <a:p>
            <a:fld id="{B366CD00-7841-4EFA-B0F7-5D43A28B1B59}" type="slidenum">
              <a:rPr lang="en-US" smtClean="0"/>
              <a:t>47</a:t>
            </a:fld>
            <a:endParaRPr lang="en-US"/>
          </a:p>
        </p:txBody>
      </p:sp>
    </p:spTree>
    <p:extLst>
      <p:ext uri="{BB962C8B-B14F-4D97-AF65-F5344CB8AC3E}">
        <p14:creationId xmlns:p14="http://schemas.microsoft.com/office/powerpoint/2010/main" val="1314464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Problem: </a:t>
            </a:r>
            <a:r>
              <a:rPr lang="en-US" dirty="0"/>
              <a:t>How to build you application to best solve business problem?</a:t>
            </a:r>
          </a:p>
        </p:txBody>
      </p:sp>
      <p:sp>
        <p:nvSpPr>
          <p:cNvPr id="4" name="Slide Number Placeholder 3"/>
          <p:cNvSpPr>
            <a:spLocks noGrp="1"/>
          </p:cNvSpPr>
          <p:nvPr>
            <p:ph type="sldNum" sz="quarter" idx="5"/>
          </p:nvPr>
        </p:nvSpPr>
        <p:spPr/>
        <p:txBody>
          <a:bodyPr/>
          <a:lstStyle/>
          <a:p>
            <a:fld id="{B366CD00-7841-4EFA-B0F7-5D43A28B1B59}" type="slidenum">
              <a:rPr lang="en-US" smtClean="0"/>
              <a:t>48</a:t>
            </a:fld>
            <a:endParaRPr lang="en-US"/>
          </a:p>
        </p:txBody>
      </p:sp>
    </p:spTree>
    <p:extLst>
      <p:ext uri="{BB962C8B-B14F-4D97-AF65-F5344CB8AC3E}">
        <p14:creationId xmlns:p14="http://schemas.microsoft.com/office/powerpoint/2010/main" val="2137869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focus less on servers and more on the functionality and features of your solution.</a:t>
            </a:r>
          </a:p>
          <a:p>
            <a:endParaRPr lang="en-US" dirty="0"/>
          </a:p>
          <a:p>
            <a:r>
              <a:rPr lang="en-US" b="1" u="sng" dirty="0"/>
              <a:t>Abstraction</a:t>
            </a:r>
            <a:endParaRPr lang="en-US" b="0" u="none" dirty="0"/>
          </a:p>
          <a:p>
            <a:r>
              <a:rPr lang="en-US" b="0" i="0" dirty="0">
                <a:solidFill>
                  <a:srgbClr val="24292E"/>
                </a:solidFill>
                <a:effectLst/>
                <a:latin typeface="-apple-system"/>
              </a:rPr>
              <a:t>This is because serverless abstracts away servers so you do not need to worry about server configuration or scaling</a:t>
            </a:r>
            <a:endParaRPr lang="en-US" b="1" u="sng" dirty="0"/>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49</a:t>
            </a:fld>
            <a:endParaRPr lang="en-US"/>
          </a:p>
        </p:txBody>
      </p:sp>
    </p:spTree>
    <p:extLst>
      <p:ext uri="{BB962C8B-B14F-4D97-AF65-F5344CB8AC3E}">
        <p14:creationId xmlns:p14="http://schemas.microsoft.com/office/powerpoint/2010/main" val="22030285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Vendors run the entire backend</a:t>
            </a:r>
          </a:p>
          <a:p>
            <a:endParaRPr lang="en-US" dirty="0"/>
          </a:p>
          <a:p>
            <a:r>
              <a:rPr lang="en-US" dirty="0"/>
              <a:t>Providers often running code from several customers on single server at any given time (multitenancy)</a:t>
            </a:r>
          </a:p>
        </p:txBody>
      </p:sp>
      <p:sp>
        <p:nvSpPr>
          <p:cNvPr id="4" name="Slide Number Placeholder 3"/>
          <p:cNvSpPr>
            <a:spLocks noGrp="1"/>
          </p:cNvSpPr>
          <p:nvPr>
            <p:ph type="sldNum" sz="quarter" idx="5"/>
          </p:nvPr>
        </p:nvSpPr>
        <p:spPr/>
        <p:txBody>
          <a:bodyPr/>
          <a:lstStyle/>
          <a:p>
            <a:fld id="{B366CD00-7841-4EFA-B0F7-5D43A28B1B59}" type="slidenum">
              <a:rPr lang="en-US" smtClean="0"/>
              <a:t>63</a:t>
            </a:fld>
            <a:endParaRPr lang="en-US"/>
          </a:p>
        </p:txBody>
      </p:sp>
    </p:spTree>
    <p:extLst>
      <p:ext uri="{BB962C8B-B14F-4D97-AF65-F5344CB8AC3E}">
        <p14:creationId xmlns:p14="http://schemas.microsoft.com/office/powerpoint/2010/main" val="2758888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64</a:t>
            </a:fld>
            <a:endParaRPr lang="en-US"/>
          </a:p>
        </p:txBody>
      </p:sp>
    </p:spTree>
    <p:extLst>
      <p:ext uri="{BB962C8B-B14F-4D97-AF65-F5344CB8AC3E}">
        <p14:creationId xmlns:p14="http://schemas.microsoft.com/office/powerpoint/2010/main" val="1991199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talked about; serverless does run on servers, but it is up to the vendor to provision server space as it is needed by the application; no specific machines are assigned for a given function or application.</a:t>
            </a:r>
          </a:p>
          <a:p>
            <a:endParaRPr lang="en-US" dirty="0"/>
          </a:p>
          <a:p>
            <a:r>
              <a:rPr lang="en-US" dirty="0"/>
              <a:t>On the other hand, each container lives on one machine at a time and uses the operating system of that machine, though they can be moved easily to a different machine if desired.</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73</a:t>
            </a:fld>
            <a:endParaRPr lang="en-US"/>
          </a:p>
        </p:txBody>
      </p:sp>
    </p:spTree>
    <p:extLst>
      <p:ext uri="{BB962C8B-B14F-4D97-AF65-F5344CB8AC3E}">
        <p14:creationId xmlns:p14="http://schemas.microsoft.com/office/powerpoint/2010/main" val="3441118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container-based architecture, the number of containers deployed is determined beforehand.  In contrast, in a serverless architecture, the backend inherently and automatically scales to meet demand.</a:t>
            </a:r>
          </a:p>
        </p:txBody>
      </p:sp>
      <p:sp>
        <p:nvSpPr>
          <p:cNvPr id="4" name="Slide Number Placeholder 3"/>
          <p:cNvSpPr>
            <a:spLocks noGrp="1"/>
          </p:cNvSpPr>
          <p:nvPr>
            <p:ph type="sldNum" sz="quarter" idx="5"/>
          </p:nvPr>
        </p:nvSpPr>
        <p:spPr/>
        <p:txBody>
          <a:bodyPr/>
          <a:lstStyle/>
          <a:p>
            <a:fld id="{B366CD00-7841-4EFA-B0F7-5D43A28B1B59}" type="slidenum">
              <a:rPr lang="en-US" smtClean="0"/>
              <a:t>74</a:t>
            </a:fld>
            <a:endParaRPr lang="en-US"/>
          </a:p>
        </p:txBody>
      </p:sp>
    </p:spTree>
    <p:extLst>
      <p:ext uri="{BB962C8B-B14F-4D97-AF65-F5344CB8AC3E}">
        <p14:creationId xmlns:p14="http://schemas.microsoft.com/office/powerpoint/2010/main" val="40380011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are hosted in the cloud, but cloud providers do not necessarily update or maintain them.</a:t>
            </a:r>
          </a:p>
          <a:p>
            <a:endParaRPr lang="en-US" dirty="0"/>
          </a:p>
          <a:p>
            <a:r>
              <a:rPr lang="en-US" dirty="0"/>
              <a:t>From a developer’s prospective, a serverless architecture has no backend to manage.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75</a:t>
            </a:fld>
            <a:endParaRPr lang="en-US"/>
          </a:p>
        </p:txBody>
      </p:sp>
    </p:spTree>
    <p:extLst>
      <p:ext uri="{BB962C8B-B14F-4D97-AF65-F5344CB8AC3E}">
        <p14:creationId xmlns:p14="http://schemas.microsoft.com/office/powerpoint/2010/main" val="1554294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Anit</a:t>
            </a:r>
            <a:r>
              <a:rPr lang="en-US" dirty="0"/>
              <a:t>-pattern that might make sense: one database</a:t>
            </a:r>
          </a:p>
        </p:txBody>
      </p:sp>
      <p:sp>
        <p:nvSpPr>
          <p:cNvPr id="4" name="Slide Number Placeholder 3"/>
          <p:cNvSpPr>
            <a:spLocks noGrp="1"/>
          </p:cNvSpPr>
          <p:nvPr>
            <p:ph type="sldNum" sz="quarter" idx="5"/>
          </p:nvPr>
        </p:nvSpPr>
        <p:spPr/>
        <p:txBody>
          <a:bodyPr/>
          <a:lstStyle/>
          <a:p>
            <a:fld id="{B366CD00-7841-4EFA-B0F7-5D43A28B1B59}" type="slidenum">
              <a:rPr lang="en-US" smtClean="0"/>
              <a:t>13</a:t>
            </a:fld>
            <a:endParaRPr lang="en-US"/>
          </a:p>
        </p:txBody>
      </p:sp>
    </p:spTree>
    <p:extLst>
      <p:ext uri="{BB962C8B-B14F-4D97-AF65-F5344CB8AC3E}">
        <p14:creationId xmlns:p14="http://schemas.microsoft.com/office/powerpoint/2010/main" val="174500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take longer to set up initially than serverless functions because it is necessary to configure system settings, libraries, and so on.  Once configured, containers take only a few seconds to deploy.</a:t>
            </a:r>
          </a:p>
          <a:p>
            <a:endParaRPr lang="en-US" dirty="0"/>
          </a:p>
          <a:p>
            <a:r>
              <a:rPr lang="en-US" dirty="0"/>
              <a:t>Because serverless functions are smaller than containers and do not come bundled with system dependencies, they only take milliseconds to deploy.  Serverless applications can be live as soon as the code is uploaded.</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76</a:t>
            </a:fld>
            <a:endParaRPr lang="en-US"/>
          </a:p>
        </p:txBody>
      </p:sp>
    </p:spTree>
    <p:extLst>
      <p:ext uri="{BB962C8B-B14F-4D97-AF65-F5344CB8AC3E}">
        <p14:creationId xmlns:p14="http://schemas.microsoft.com/office/powerpoint/2010/main" val="39590358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apple-system"/>
              </a:rPr>
              <a:t>It is difficult to test serverless web applications because the backend environment is hard to replicate on a local environment. In contrast, containers run the same no matter where they are deployed, making it relatively simple to test a container-based application before deploying it to production.</a:t>
            </a:r>
            <a:endParaRPr lang="en-US" dirty="0"/>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77</a:t>
            </a:fld>
            <a:endParaRPr lang="en-US"/>
          </a:p>
        </p:txBody>
      </p:sp>
    </p:spTree>
    <p:extLst>
      <p:ext uri="{BB962C8B-B14F-4D97-AF65-F5344CB8AC3E}">
        <p14:creationId xmlns:p14="http://schemas.microsoft.com/office/powerpoint/2010/main" val="26010236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Choice of language: </a:t>
            </a:r>
            <a:r>
              <a:rPr lang="en-US" dirty="0"/>
              <a:t>Azure Functions is a polyglot solution which allows you to write functions in not just C# and JavaScript, but also PowerShell, Java, and Python; or use a custom handler to use virtually any other language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86</a:t>
            </a:fld>
            <a:endParaRPr lang="en-US"/>
          </a:p>
        </p:txBody>
      </p:sp>
    </p:spTree>
    <p:extLst>
      <p:ext uri="{BB962C8B-B14F-4D97-AF65-F5344CB8AC3E}">
        <p14:creationId xmlns:p14="http://schemas.microsoft.com/office/powerpoint/2010/main" val="2094902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Pay-per-use pricing model:</a:t>
            </a:r>
            <a:r>
              <a:rPr lang="en-US" b="0" dirty="0"/>
              <a:t> </a:t>
            </a:r>
            <a:r>
              <a:rPr lang="en-US" dirty="0"/>
              <a:t>Pay for only the time spent running your code.  Azure Functions consumption plan is based on per-second resource consumption and executions.</a:t>
            </a:r>
          </a:p>
          <a:p>
            <a:endParaRPr lang="en-US" dirty="0"/>
          </a:p>
          <a:p>
            <a:r>
              <a:rPr lang="en-US" u="sng" dirty="0"/>
              <a:t>Consumption Plan</a:t>
            </a:r>
          </a:p>
          <a:p>
            <a:r>
              <a:rPr lang="en-US" u="none" dirty="0"/>
              <a:t>Scale automatically and only pay for compute resources when your functions are running.</a:t>
            </a:r>
          </a:p>
          <a:p>
            <a:endParaRPr lang="en-US" u="none" dirty="0"/>
          </a:p>
          <a:p>
            <a:r>
              <a:rPr lang="en-US" u="none" dirty="0"/>
              <a:t>Execution Time: $0.000016/Gb-S (400-000 Gb-s Free Grant)</a:t>
            </a:r>
          </a:p>
          <a:p>
            <a:r>
              <a:rPr lang="en-US" u="none" dirty="0"/>
              <a:t>Total Executions: $0.20 per million executions (1 million executions free grant)</a:t>
            </a:r>
          </a:p>
        </p:txBody>
      </p:sp>
      <p:sp>
        <p:nvSpPr>
          <p:cNvPr id="4" name="Slide Number Placeholder 3"/>
          <p:cNvSpPr>
            <a:spLocks noGrp="1"/>
          </p:cNvSpPr>
          <p:nvPr>
            <p:ph type="sldNum" sz="quarter" idx="5"/>
          </p:nvPr>
        </p:nvSpPr>
        <p:spPr/>
        <p:txBody>
          <a:bodyPr/>
          <a:lstStyle/>
          <a:p>
            <a:fld id="{B366CD00-7841-4EFA-B0F7-5D43A28B1B59}" type="slidenum">
              <a:rPr lang="en-US" smtClean="0"/>
              <a:t>87</a:t>
            </a:fld>
            <a:endParaRPr lang="en-US"/>
          </a:p>
        </p:txBody>
      </p:sp>
    </p:spTree>
    <p:extLst>
      <p:ext uri="{BB962C8B-B14F-4D97-AF65-F5344CB8AC3E}">
        <p14:creationId xmlns:p14="http://schemas.microsoft.com/office/powerpoint/2010/main" val="18859395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Premium Plan</a:t>
            </a:r>
            <a:endParaRPr lang="en-US" u="none" dirty="0"/>
          </a:p>
          <a:p>
            <a:r>
              <a:rPr lang="en-US" u="none" dirty="0"/>
              <a:t>While automatically scaling based on demand, use pre-warmed workers to run applications with no delay after being idle, run on more powerful instances, and connect to VNETs.</a:t>
            </a:r>
          </a:p>
          <a:p>
            <a:endParaRPr lang="en-US" u="none" dirty="0"/>
          </a:p>
          <a:p>
            <a:r>
              <a:rPr lang="en-US" u="none" dirty="0"/>
              <a:t>--Meters—</a:t>
            </a:r>
          </a:p>
          <a:p>
            <a:r>
              <a:rPr lang="en-US" u="none" dirty="0"/>
              <a:t>vCPU duration: $126.29 vCPU/month</a:t>
            </a:r>
          </a:p>
          <a:p>
            <a:r>
              <a:rPr lang="en-US" u="none" dirty="0"/>
              <a:t>Memory duration: $8.979 Gb/month</a:t>
            </a:r>
          </a:p>
        </p:txBody>
      </p:sp>
      <p:sp>
        <p:nvSpPr>
          <p:cNvPr id="4" name="Slide Number Placeholder 3"/>
          <p:cNvSpPr>
            <a:spLocks noGrp="1"/>
          </p:cNvSpPr>
          <p:nvPr>
            <p:ph type="sldNum" sz="quarter" idx="5"/>
          </p:nvPr>
        </p:nvSpPr>
        <p:spPr/>
        <p:txBody>
          <a:bodyPr/>
          <a:lstStyle/>
          <a:p>
            <a:fld id="{B366CD00-7841-4EFA-B0F7-5D43A28B1B59}" type="slidenum">
              <a:rPr lang="en-US" smtClean="0"/>
              <a:t>88</a:t>
            </a:fld>
            <a:endParaRPr lang="en-US"/>
          </a:p>
        </p:txBody>
      </p:sp>
    </p:spTree>
    <p:extLst>
      <p:ext uri="{BB962C8B-B14F-4D97-AF65-F5344CB8AC3E}">
        <p14:creationId xmlns:p14="http://schemas.microsoft.com/office/powerpoint/2010/main" val="389648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Azure App Service Plan</a:t>
            </a:r>
            <a:endParaRPr lang="en-US" u="none" dirty="0"/>
          </a:p>
          <a:p>
            <a:r>
              <a:rPr lang="en-US" u="none" dirty="0"/>
              <a:t>Run Functions within an App Service plan at regular App Service plan rates.  Good fit for long running operations, as well as when more predictive scaling and costs are required.</a:t>
            </a:r>
          </a:p>
          <a:p>
            <a:endParaRPr lang="en-US" u="none" dirty="0"/>
          </a:p>
          <a:p>
            <a:r>
              <a:rPr lang="en-US" u="none" dirty="0"/>
              <a:t>Basic – 12.41/month</a:t>
            </a:r>
          </a:p>
          <a:p>
            <a:r>
              <a:rPr lang="en-US" u="none" dirty="0"/>
              <a:t>Standard – 69.35/month</a:t>
            </a:r>
            <a:endParaRPr lang="en-US" u="sng" dirty="0"/>
          </a:p>
        </p:txBody>
      </p:sp>
      <p:sp>
        <p:nvSpPr>
          <p:cNvPr id="4" name="Slide Number Placeholder 3"/>
          <p:cNvSpPr>
            <a:spLocks noGrp="1"/>
          </p:cNvSpPr>
          <p:nvPr>
            <p:ph type="sldNum" sz="quarter" idx="5"/>
          </p:nvPr>
        </p:nvSpPr>
        <p:spPr/>
        <p:txBody>
          <a:bodyPr/>
          <a:lstStyle/>
          <a:p>
            <a:fld id="{B366CD00-7841-4EFA-B0F7-5D43A28B1B59}" type="slidenum">
              <a:rPr lang="en-US" smtClean="0"/>
              <a:t>89</a:t>
            </a:fld>
            <a:endParaRPr lang="en-US"/>
          </a:p>
        </p:txBody>
      </p:sp>
    </p:spTree>
    <p:extLst>
      <p:ext uri="{BB962C8B-B14F-4D97-AF65-F5344CB8AC3E}">
        <p14:creationId xmlns:p14="http://schemas.microsoft.com/office/powerpoint/2010/main" val="3625083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Bring your own dependencies:</a:t>
            </a:r>
            <a:r>
              <a:rPr lang="en-US" b="0" dirty="0"/>
              <a:t> </a:t>
            </a:r>
            <a:r>
              <a:rPr lang="en-US" dirty="0"/>
              <a:t>Functions support both NuGet and NPM, so you can use your favorite libraries.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90</a:t>
            </a:fld>
            <a:endParaRPr lang="en-US"/>
          </a:p>
        </p:txBody>
      </p:sp>
    </p:spTree>
    <p:extLst>
      <p:ext uri="{BB962C8B-B14F-4D97-AF65-F5344CB8AC3E}">
        <p14:creationId xmlns:p14="http://schemas.microsoft.com/office/powerpoint/2010/main" val="35631063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Integrated security:</a:t>
            </a:r>
            <a:r>
              <a:rPr lang="en-US" b="0" dirty="0"/>
              <a:t> </a:t>
            </a:r>
            <a:r>
              <a:rPr lang="en-US" dirty="0"/>
              <a:t>Protect HTTP-triggered functions with OAuth providers such as Azure Active Directory, Facebook, Google, Twitter, and Microsoft Account.</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91</a:t>
            </a:fld>
            <a:endParaRPr lang="en-US"/>
          </a:p>
        </p:txBody>
      </p:sp>
    </p:spTree>
    <p:extLst>
      <p:ext uri="{BB962C8B-B14F-4D97-AF65-F5344CB8AC3E}">
        <p14:creationId xmlns:p14="http://schemas.microsoft.com/office/powerpoint/2010/main" val="39273151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Simplified integration: </a:t>
            </a:r>
            <a:r>
              <a:rPr lang="en-US" dirty="0"/>
              <a:t>Easily leverage Azure services and software-as-a-service (SaaS) offerings.  These services can trigger your function and start execution or they can serve as input and output for your code.  Such services include Cosmos DB, Event Hubs, Event Grid, Mobile Apps, Notification Hubs, Service Bus, Azure Storage, GitHub, and Twilio SMS messages</a:t>
            </a:r>
            <a:endParaRPr lang="en-US" b="1" dirty="0"/>
          </a:p>
          <a:p>
            <a:endParaRPr lang="en-US" dirty="0"/>
          </a:p>
          <a:p>
            <a:pPr marL="228600" indent="-228600">
              <a:buFont typeface="+mj-lt"/>
              <a:buAutoNum type="arabicPeriod"/>
            </a:pPr>
            <a:r>
              <a:rPr lang="en-US" dirty="0"/>
              <a:t>Cosmos DB</a:t>
            </a:r>
          </a:p>
          <a:p>
            <a:pPr marL="228600" indent="-228600">
              <a:buFont typeface="+mj-lt"/>
              <a:buAutoNum type="arabicPeriod"/>
            </a:pPr>
            <a:r>
              <a:rPr lang="en-US" dirty="0"/>
              <a:t>Event Hubs</a:t>
            </a:r>
          </a:p>
          <a:p>
            <a:pPr marL="228600" indent="-228600">
              <a:buFont typeface="+mj-lt"/>
              <a:buAutoNum type="arabicPeriod"/>
            </a:pPr>
            <a:r>
              <a:rPr lang="en-US" dirty="0"/>
              <a:t>Event Grid</a:t>
            </a:r>
          </a:p>
          <a:p>
            <a:pPr marL="228600" indent="-228600">
              <a:buFont typeface="+mj-lt"/>
              <a:buAutoNum type="arabicPeriod"/>
            </a:pPr>
            <a:r>
              <a:rPr lang="en-US" dirty="0"/>
              <a:t>Service Bus</a:t>
            </a:r>
          </a:p>
          <a:p>
            <a:pPr marL="228600" indent="-228600">
              <a:buFont typeface="+mj-lt"/>
              <a:buAutoNum type="arabicPeriod"/>
            </a:pPr>
            <a:r>
              <a:rPr lang="en-US" dirty="0"/>
              <a:t>Blob Storage</a:t>
            </a:r>
          </a:p>
          <a:p>
            <a:pPr marL="228600" indent="-228600">
              <a:buFont typeface="+mj-lt"/>
              <a:buAutoNum type="arabicPeriod"/>
            </a:pPr>
            <a:r>
              <a:rPr lang="en-US" dirty="0"/>
              <a:t>Azure Communication Service</a:t>
            </a:r>
          </a:p>
        </p:txBody>
      </p:sp>
      <p:sp>
        <p:nvSpPr>
          <p:cNvPr id="4" name="Slide Number Placeholder 3"/>
          <p:cNvSpPr>
            <a:spLocks noGrp="1"/>
          </p:cNvSpPr>
          <p:nvPr>
            <p:ph type="sldNum" sz="quarter" idx="5"/>
          </p:nvPr>
        </p:nvSpPr>
        <p:spPr/>
        <p:txBody>
          <a:bodyPr/>
          <a:lstStyle/>
          <a:p>
            <a:fld id="{B366CD00-7841-4EFA-B0F7-5D43A28B1B59}" type="slidenum">
              <a:rPr lang="en-US" smtClean="0"/>
              <a:t>92</a:t>
            </a:fld>
            <a:endParaRPr lang="en-US"/>
          </a:p>
        </p:txBody>
      </p:sp>
    </p:spTree>
    <p:extLst>
      <p:ext uri="{BB962C8B-B14F-4D97-AF65-F5344CB8AC3E}">
        <p14:creationId xmlns:p14="http://schemas.microsoft.com/office/powerpoint/2010/main" val="33624103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Flexible development:</a:t>
            </a:r>
            <a:r>
              <a:rPr lang="en-US" b="0" dirty="0"/>
              <a:t> Code your functions right in the portal or set up continuous integration and deploy your code through GitHub, Visual Studio Team Services, and other support development tools including OneDrive, Bitbucket, Dropbox, and either a local or external Git repository</a:t>
            </a:r>
            <a:endParaRPr lang="en-US" b="1" dirty="0"/>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93</a:t>
            </a:fld>
            <a:endParaRPr lang="en-US"/>
          </a:p>
        </p:txBody>
      </p:sp>
    </p:spTree>
    <p:extLst>
      <p:ext uri="{BB962C8B-B14F-4D97-AF65-F5344CB8AC3E}">
        <p14:creationId xmlns:p14="http://schemas.microsoft.com/office/powerpoint/2010/main" val="58234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14</a:t>
            </a:fld>
            <a:endParaRPr lang="en-US"/>
          </a:p>
        </p:txBody>
      </p:sp>
    </p:spTree>
    <p:extLst>
      <p:ext uri="{BB962C8B-B14F-4D97-AF65-F5344CB8AC3E}">
        <p14:creationId xmlns:p14="http://schemas.microsoft.com/office/powerpoint/2010/main" val="11792935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Why .NET isolated process?</a:t>
            </a:r>
          </a:p>
          <a:p>
            <a:pPr algn="l"/>
            <a:r>
              <a:rPr lang="en-US" b="0" i="0" dirty="0">
                <a:solidFill>
                  <a:srgbClr val="E6E6E6"/>
                </a:solidFill>
                <a:effectLst/>
                <a:latin typeface="Segoe UI" panose="020B0502040204020203" pitchFamily="34" charset="0"/>
              </a:rPr>
              <a:t>Previously Azure Functions has only supported a tightly integrated mode for .NET functions, which run as a class library in the same process as the host. This mode provides deep integration between the host process and the functions. For example, .NET class library functions can share binding APIs and types. However, this integration also requires a tighter coupling between the host process and the .NET function. For example, .NET functions running in-process are required to run on the same version of .NET as the Functions runtime. To enable you to run outside these constraints, you can now choose to run in an isolated process. This process isolation also lets you develop functions that use current .NET releases (such as .NET 5.0), not natively supported by the Functions runtime. Both isolated process and in-process C# class library functions run on .NET 6.0.</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Because these functions run in a separate process, there are some features and functionality differences between .NET isolated function apps and .NET class library function apps.</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Benefits of running out-of-process</a:t>
            </a:r>
          </a:p>
          <a:p>
            <a:pPr algn="l"/>
            <a:r>
              <a:rPr lang="en-US" b="0" i="0" dirty="0">
                <a:solidFill>
                  <a:srgbClr val="E6E6E6"/>
                </a:solidFill>
                <a:effectLst/>
                <a:latin typeface="Segoe UI" panose="020B0502040204020203" pitchFamily="34" charset="0"/>
              </a:rPr>
              <a:t>When running out-of-process, your .NET functions can take advantage of the following benefits:</a:t>
            </a:r>
          </a:p>
          <a:p>
            <a:pPr algn="l"/>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0" i="0" dirty="0">
                <a:solidFill>
                  <a:srgbClr val="E6E6E6"/>
                </a:solidFill>
                <a:effectLst/>
                <a:latin typeface="Segoe UI" panose="020B0502040204020203" pitchFamily="34" charset="0"/>
              </a:rPr>
              <a:t> Fewer conflicts: because the functions run in a separate process, assemblies used in your app won't conflict with different version of the same assemblies used by the host process.</a:t>
            </a:r>
          </a:p>
          <a:p>
            <a:pPr algn="l">
              <a:buFont typeface="Arial" panose="020B0604020202020204" pitchFamily="34" charset="0"/>
              <a:buChar char="•"/>
            </a:pPr>
            <a:r>
              <a:rPr lang="en-US" b="0" i="0" dirty="0">
                <a:solidFill>
                  <a:srgbClr val="E6E6E6"/>
                </a:solidFill>
                <a:effectLst/>
                <a:latin typeface="Segoe UI" panose="020B0502040204020203" pitchFamily="34" charset="0"/>
              </a:rPr>
              <a:t> Full control of the process: you control the start-up of the app and can control the configurations used and the middleware started.</a:t>
            </a:r>
          </a:p>
          <a:p>
            <a:pPr algn="l">
              <a:buFont typeface="Arial" panose="020B0604020202020204" pitchFamily="34" charset="0"/>
              <a:buChar char="•"/>
            </a:pPr>
            <a:r>
              <a:rPr lang="en-US" b="0" i="0" dirty="0">
                <a:solidFill>
                  <a:srgbClr val="E6E6E6"/>
                </a:solidFill>
                <a:effectLst/>
                <a:latin typeface="Segoe UI" panose="020B0502040204020203" pitchFamily="34" charset="0"/>
              </a:rPr>
              <a:t> Dependency injection: because you have full control of the process, you can use current .NET behaviors for dependency injection and incorporating middleware into your function app.</a:t>
            </a:r>
          </a:p>
        </p:txBody>
      </p:sp>
      <p:sp>
        <p:nvSpPr>
          <p:cNvPr id="4" name="Slide Number Placeholder 3"/>
          <p:cNvSpPr>
            <a:spLocks noGrp="1"/>
          </p:cNvSpPr>
          <p:nvPr>
            <p:ph type="sldNum" sz="quarter" idx="5"/>
          </p:nvPr>
        </p:nvSpPr>
        <p:spPr/>
        <p:txBody>
          <a:bodyPr/>
          <a:lstStyle/>
          <a:p>
            <a:fld id="{B366CD00-7841-4EFA-B0F7-5D43A28B1B59}" type="slidenum">
              <a:rPr lang="en-US" smtClean="0"/>
              <a:t>96</a:t>
            </a:fld>
            <a:endParaRPr lang="en-US"/>
          </a:p>
        </p:txBody>
      </p:sp>
    </p:spTree>
    <p:extLst>
      <p:ext uri="{BB962C8B-B14F-4D97-AF65-F5344CB8AC3E}">
        <p14:creationId xmlns:p14="http://schemas.microsoft.com/office/powerpoint/2010/main" val="2856549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long-running functions can cause unexpected timeout issues.</a:t>
            </a:r>
          </a:p>
          <a:p>
            <a:endParaRPr lang="en-US" dirty="0"/>
          </a:p>
          <a:p>
            <a:r>
              <a:rPr lang="en-US" dirty="0"/>
              <a:t>Whenever possible, refactor large functions into smaller function sets that work together and return responses fast.  For example, an HTTP trigger might require an acknowledgement response within a certain time limit; it is common for webhooks to require an immediate response.  You can pass the HTTP trigger payload into a queue to be processed by a queue trigger function.  This approach lets you defer the actual work and return an immediate response.</a:t>
            </a:r>
          </a:p>
        </p:txBody>
      </p:sp>
      <p:sp>
        <p:nvSpPr>
          <p:cNvPr id="4" name="Slide Number Placeholder 3"/>
          <p:cNvSpPr>
            <a:spLocks noGrp="1"/>
          </p:cNvSpPr>
          <p:nvPr>
            <p:ph type="sldNum" sz="quarter" idx="5"/>
          </p:nvPr>
        </p:nvSpPr>
        <p:spPr/>
        <p:txBody>
          <a:bodyPr/>
          <a:lstStyle/>
          <a:p>
            <a:fld id="{B366CD00-7841-4EFA-B0F7-5D43A28B1B59}" type="slidenum">
              <a:rPr lang="en-US" smtClean="0"/>
              <a:t>109</a:t>
            </a:fld>
            <a:endParaRPr lang="en-US"/>
          </a:p>
        </p:txBody>
      </p:sp>
    </p:spTree>
    <p:extLst>
      <p:ext uri="{BB962C8B-B14F-4D97-AF65-F5344CB8AC3E}">
        <p14:creationId xmlns:p14="http://schemas.microsoft.com/office/powerpoint/2010/main" val="6425639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110</a:t>
            </a:fld>
            <a:endParaRPr lang="en-US"/>
          </a:p>
        </p:txBody>
      </p:sp>
    </p:spTree>
    <p:extLst>
      <p:ext uri="{BB962C8B-B14F-4D97-AF65-F5344CB8AC3E}">
        <p14:creationId xmlns:p14="http://schemas.microsoft.com/office/powerpoint/2010/main" val="5412607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should be stateless and idempotent if possible.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111</a:t>
            </a:fld>
            <a:endParaRPr lang="en-US"/>
          </a:p>
        </p:txBody>
      </p:sp>
    </p:spTree>
    <p:extLst>
      <p:ext uri="{BB962C8B-B14F-4D97-AF65-F5344CB8AC3E}">
        <p14:creationId xmlns:p14="http://schemas.microsoft.com/office/powerpoint/2010/main" val="3230001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function that you create has a memory footprint.  While this footprint is usually small, having too many functions within a function app can lead to slower start of your app on new instances.  It also means that the overall memory usage of your function app might be higher.</a:t>
            </a:r>
          </a:p>
          <a:p>
            <a:endParaRPr lang="en-US" dirty="0"/>
          </a:p>
          <a:p>
            <a:r>
              <a:rPr lang="en-US" dirty="0"/>
              <a:t>It is hard to say how many functions should be in a single app, which depends on your particular workload.  However, if your function stores a lot of data in memory, consider having fewer functions in a single app.</a:t>
            </a:r>
          </a:p>
        </p:txBody>
      </p:sp>
      <p:sp>
        <p:nvSpPr>
          <p:cNvPr id="4" name="Slide Number Placeholder 3"/>
          <p:cNvSpPr>
            <a:spLocks noGrp="1"/>
          </p:cNvSpPr>
          <p:nvPr>
            <p:ph type="sldNum" sz="quarter" idx="5"/>
          </p:nvPr>
        </p:nvSpPr>
        <p:spPr/>
        <p:txBody>
          <a:bodyPr/>
          <a:lstStyle/>
          <a:p>
            <a:fld id="{B366CD00-7841-4EFA-B0F7-5D43A28B1B59}" type="slidenum">
              <a:rPr lang="en-US" smtClean="0"/>
              <a:t>112</a:t>
            </a:fld>
            <a:endParaRPr lang="en-US"/>
          </a:p>
        </p:txBody>
      </p:sp>
    </p:spTree>
    <p:extLst>
      <p:ext uri="{BB962C8B-B14F-4D97-AF65-F5344CB8AC3E}">
        <p14:creationId xmlns:p14="http://schemas.microsoft.com/office/powerpoint/2010/main" val="4725142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Reuse connection to external resources whenever possible</a:t>
            </a:r>
          </a:p>
        </p:txBody>
      </p:sp>
      <p:sp>
        <p:nvSpPr>
          <p:cNvPr id="4" name="Slide Number Placeholder 3"/>
          <p:cNvSpPr>
            <a:spLocks noGrp="1"/>
          </p:cNvSpPr>
          <p:nvPr>
            <p:ph type="sldNum" sz="quarter" idx="5"/>
          </p:nvPr>
        </p:nvSpPr>
        <p:spPr/>
        <p:txBody>
          <a:bodyPr/>
          <a:lstStyle/>
          <a:p>
            <a:fld id="{B366CD00-7841-4EFA-B0F7-5D43A28B1B59}" type="slidenum">
              <a:rPr lang="en-US" smtClean="0"/>
              <a:t>113</a:t>
            </a:fld>
            <a:endParaRPr lang="en-US"/>
          </a:p>
        </p:txBody>
      </p:sp>
    </p:spTree>
    <p:extLst>
      <p:ext uri="{BB962C8B-B14F-4D97-AF65-F5344CB8AC3E}">
        <p14:creationId xmlns:p14="http://schemas.microsoft.com/office/powerpoint/2010/main" val="11282721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maximize performance, use a separate storage account for each function app.</a:t>
            </a:r>
          </a:p>
          <a:p>
            <a:endParaRPr lang="en-US" dirty="0"/>
          </a:p>
          <a:p>
            <a:r>
              <a:rPr lang="en-US" dirty="0"/>
              <a:t>This is particular important when you have Durable Functions or Event Hub triggered functions, which both generate a high volume of storage transactions.</a:t>
            </a:r>
          </a:p>
        </p:txBody>
      </p:sp>
      <p:sp>
        <p:nvSpPr>
          <p:cNvPr id="4" name="Slide Number Placeholder 3"/>
          <p:cNvSpPr>
            <a:spLocks noGrp="1"/>
          </p:cNvSpPr>
          <p:nvPr>
            <p:ph type="sldNum" sz="quarter" idx="5"/>
          </p:nvPr>
        </p:nvSpPr>
        <p:spPr/>
        <p:txBody>
          <a:bodyPr/>
          <a:lstStyle/>
          <a:p>
            <a:fld id="{B366CD00-7841-4EFA-B0F7-5D43A28B1B59}" type="slidenum">
              <a:rPr lang="en-US" smtClean="0"/>
              <a:t>114</a:t>
            </a:fld>
            <a:endParaRPr lang="en-US"/>
          </a:p>
        </p:txBody>
      </p:sp>
    </p:spTree>
    <p:extLst>
      <p:ext uri="{BB962C8B-B14F-4D97-AF65-F5344CB8AC3E}">
        <p14:creationId xmlns:p14="http://schemas.microsoft.com/office/powerpoint/2010/main" val="33839573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Asynchronous programing is a recommended best practice, especially when blocking I/O operations are involved.</a:t>
            </a:r>
          </a:p>
          <a:p>
            <a:endParaRPr lang="en-US" dirty="0"/>
          </a:p>
          <a:p>
            <a:r>
              <a:rPr lang="en-US" dirty="0"/>
              <a:t>In C#, always avoid referencing the Result property or calling Wait method on a Task instance.  This approach can lead to thread exhaustion.</a:t>
            </a:r>
          </a:p>
        </p:txBody>
      </p:sp>
      <p:sp>
        <p:nvSpPr>
          <p:cNvPr id="4" name="Slide Number Placeholder 3"/>
          <p:cNvSpPr>
            <a:spLocks noGrp="1"/>
          </p:cNvSpPr>
          <p:nvPr>
            <p:ph type="sldNum" sz="quarter" idx="5"/>
          </p:nvPr>
        </p:nvSpPr>
        <p:spPr/>
        <p:txBody>
          <a:bodyPr/>
          <a:lstStyle/>
          <a:p>
            <a:fld id="{B366CD00-7841-4EFA-B0F7-5D43A28B1B59}" type="slidenum">
              <a:rPr lang="en-US" smtClean="0"/>
              <a:t>115</a:t>
            </a:fld>
            <a:endParaRPr lang="en-US"/>
          </a:p>
        </p:txBody>
      </p:sp>
    </p:spTree>
    <p:extLst>
      <p:ext uri="{BB962C8B-B14F-4D97-AF65-F5344CB8AC3E}">
        <p14:creationId xmlns:p14="http://schemas.microsoft.com/office/powerpoint/2010/main" val="38528590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116</a:t>
            </a:fld>
            <a:endParaRPr lang="en-US"/>
          </a:p>
        </p:txBody>
      </p:sp>
    </p:spTree>
    <p:extLst>
      <p:ext uri="{BB962C8B-B14F-4D97-AF65-F5344CB8AC3E}">
        <p14:creationId xmlns:p14="http://schemas.microsoft.com/office/powerpoint/2010/main" val="28781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Resilience</a:t>
            </a:r>
          </a:p>
          <a:p>
            <a:r>
              <a:rPr lang="en-US" dirty="0"/>
              <a:t>Because the application is divided up, one part of the application breaking or crashing does not (should not) necessarily affect the rest of the application.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16</a:t>
            </a:fld>
            <a:endParaRPr lang="en-US"/>
          </a:p>
        </p:txBody>
      </p:sp>
    </p:spTree>
    <p:extLst>
      <p:ext uri="{BB962C8B-B14F-4D97-AF65-F5344CB8AC3E}">
        <p14:creationId xmlns:p14="http://schemas.microsoft.com/office/powerpoint/2010/main" val="1254600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18</a:t>
            </a:fld>
            <a:endParaRPr lang="en-US"/>
          </a:p>
        </p:txBody>
      </p:sp>
    </p:spTree>
    <p:extLst>
      <p:ext uri="{BB962C8B-B14F-4D97-AF65-F5344CB8AC3E}">
        <p14:creationId xmlns:p14="http://schemas.microsoft.com/office/powerpoint/2010/main" val="1394289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Maintainability</a:t>
            </a:r>
          </a:p>
          <a:p>
            <a:r>
              <a:rPr lang="en-US" dirty="0"/>
              <a:t>Features can be rolled out or updated one at a time, instead of updating the entire stack.</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20</a:t>
            </a:fld>
            <a:endParaRPr lang="en-US"/>
          </a:p>
        </p:txBody>
      </p:sp>
    </p:spTree>
    <p:extLst>
      <p:ext uri="{BB962C8B-B14F-4D97-AF65-F5344CB8AC3E}">
        <p14:creationId xmlns:p14="http://schemas.microsoft.com/office/powerpoint/2010/main" val="1303279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21</a:t>
            </a:fld>
            <a:endParaRPr lang="en-US"/>
          </a:p>
        </p:txBody>
      </p:sp>
    </p:spTree>
    <p:extLst>
      <p:ext uri="{BB962C8B-B14F-4D97-AF65-F5344CB8AC3E}">
        <p14:creationId xmlns:p14="http://schemas.microsoft.com/office/powerpoint/2010/main" val="38702871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8BA79-FF53-4043-8CAC-DF41AC9450EB}"/>
              </a:ext>
            </a:extLst>
          </p:cNvPr>
          <p:cNvSpPr>
            <a:spLocks noGrp="1"/>
          </p:cNvSpPr>
          <p:nvPr>
            <p:ph type="ctrTitle"/>
          </p:nvPr>
        </p:nvSpPr>
        <p:spPr>
          <a:xfrm>
            <a:off x="1524000" y="1122363"/>
            <a:ext cx="5772727"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E9B096-8022-478D-8F9F-AD28291E19CF}"/>
              </a:ext>
            </a:extLst>
          </p:cNvPr>
          <p:cNvSpPr>
            <a:spLocks noGrp="1"/>
          </p:cNvSpPr>
          <p:nvPr>
            <p:ph type="subTitle" idx="1"/>
          </p:nvPr>
        </p:nvSpPr>
        <p:spPr>
          <a:xfrm>
            <a:off x="1524000" y="3602038"/>
            <a:ext cx="5772727"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0140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951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358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EC01-2C1A-49F6-AE5C-353E3DFE9E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495766-E44D-4461-8E29-6904B1CC9D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6696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7CE6B-4DED-4458-BB43-865830CD335F}"/>
              </a:ext>
            </a:extLst>
          </p:cNvPr>
          <p:cNvSpPr>
            <a:spLocks noGrp="1"/>
          </p:cNvSpPr>
          <p:nvPr>
            <p:ph type="title"/>
          </p:nvPr>
        </p:nvSpPr>
        <p:spPr>
          <a:xfrm>
            <a:off x="988868" y="1340283"/>
            <a:ext cx="6409459"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58157D55-71F4-4A19-A860-4689B831B356}"/>
              </a:ext>
            </a:extLst>
          </p:cNvPr>
          <p:cNvSpPr>
            <a:spLocks noGrp="1"/>
          </p:cNvSpPr>
          <p:nvPr>
            <p:ph type="body" idx="1"/>
          </p:nvPr>
        </p:nvSpPr>
        <p:spPr>
          <a:xfrm>
            <a:off x="988868" y="4220008"/>
            <a:ext cx="640945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30407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A039E-146F-49D9-B9A7-3C1528D3D1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0BCC12-7FC7-4808-8356-FA0E5A2FA427}"/>
              </a:ext>
            </a:extLst>
          </p:cNvPr>
          <p:cNvSpPr>
            <a:spLocks noGrp="1"/>
          </p:cNvSpPr>
          <p:nvPr>
            <p:ph sz="half" idx="1"/>
          </p:nvPr>
        </p:nvSpPr>
        <p:spPr>
          <a:xfrm>
            <a:off x="274320" y="1152144"/>
            <a:ext cx="5541726" cy="5148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8A5DB1-5587-4243-A056-03CEF2373631}"/>
              </a:ext>
            </a:extLst>
          </p:cNvPr>
          <p:cNvSpPr>
            <a:spLocks noGrp="1"/>
          </p:cNvSpPr>
          <p:nvPr>
            <p:ph sz="half" idx="2"/>
          </p:nvPr>
        </p:nvSpPr>
        <p:spPr>
          <a:xfrm>
            <a:off x="6354618" y="1152144"/>
            <a:ext cx="5541726" cy="5148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0009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A2E7-6046-4F11-983A-F17F4012E0A4}"/>
              </a:ext>
            </a:extLst>
          </p:cNvPr>
          <p:cNvSpPr>
            <a:spLocks noGrp="1"/>
          </p:cNvSpPr>
          <p:nvPr>
            <p:ph type="title"/>
          </p:nvPr>
        </p:nvSpPr>
        <p:spPr>
          <a:xfrm>
            <a:off x="274320" y="246888"/>
            <a:ext cx="11622024" cy="676656"/>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60D0FF-3D8A-4CE1-B13B-ECEF415183CB}"/>
              </a:ext>
            </a:extLst>
          </p:cNvPr>
          <p:cNvSpPr>
            <a:spLocks noGrp="1"/>
          </p:cNvSpPr>
          <p:nvPr>
            <p:ph type="body" idx="1"/>
          </p:nvPr>
        </p:nvSpPr>
        <p:spPr>
          <a:xfrm>
            <a:off x="274319" y="1152144"/>
            <a:ext cx="554126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30A908-D7AD-43B8-A6AD-2FE892C0A2EF}"/>
              </a:ext>
            </a:extLst>
          </p:cNvPr>
          <p:cNvSpPr>
            <a:spLocks noGrp="1"/>
          </p:cNvSpPr>
          <p:nvPr>
            <p:ph sz="half" idx="2"/>
          </p:nvPr>
        </p:nvSpPr>
        <p:spPr>
          <a:xfrm>
            <a:off x="274320" y="1976056"/>
            <a:ext cx="5541263" cy="4213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AAF42E-2CCC-4D57-AEF4-AB5CB0009589}"/>
              </a:ext>
            </a:extLst>
          </p:cNvPr>
          <p:cNvSpPr>
            <a:spLocks noGrp="1"/>
          </p:cNvSpPr>
          <p:nvPr>
            <p:ph type="body" sz="quarter" idx="3"/>
          </p:nvPr>
        </p:nvSpPr>
        <p:spPr>
          <a:xfrm>
            <a:off x="6355080" y="1152144"/>
            <a:ext cx="554126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D761A0-0F62-436B-925A-7AFDC36820A0}"/>
              </a:ext>
            </a:extLst>
          </p:cNvPr>
          <p:cNvSpPr>
            <a:spLocks noGrp="1"/>
          </p:cNvSpPr>
          <p:nvPr>
            <p:ph sz="quarter" idx="4"/>
          </p:nvPr>
        </p:nvSpPr>
        <p:spPr>
          <a:xfrm>
            <a:off x="6355078" y="1976056"/>
            <a:ext cx="5541265" cy="42136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1305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1B9FA-7FC1-40F4-93D3-13F59558F98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8414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307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C42A2-159E-4A7B-A929-1ACCFDBD21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B35EA-74D1-4C40-BB3F-2079CCC2CC56}"/>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C8C546-779B-485A-990A-E01F8B8C1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93928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71C94-8FF9-438D-852D-545C220178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300272-0AE6-4EA5-8FA8-B1DA60324659}"/>
              </a:ext>
            </a:extLst>
          </p:cNvPr>
          <p:cNvSpPr>
            <a:spLocks noGrp="1"/>
          </p:cNvSpPr>
          <p:nvPr>
            <p:ph type="pic" idx="1"/>
          </p:nvPr>
        </p:nvSpPr>
        <p:spPr>
          <a:xfrm>
            <a:off x="5180012"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4066F9-8DC9-40E5-A5E3-E271F9BE8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81817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15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11A62F-D5DE-4914-AB86-1BE987F62740}"/>
              </a:ext>
            </a:extLst>
          </p:cNvPr>
          <p:cNvSpPr>
            <a:spLocks noGrp="1"/>
          </p:cNvSpPr>
          <p:nvPr>
            <p:ph type="title"/>
          </p:nvPr>
        </p:nvSpPr>
        <p:spPr>
          <a:xfrm>
            <a:off x="274320" y="246888"/>
            <a:ext cx="11622024" cy="6766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B66B3E8-94FA-4729-80F0-82DCB5E74162}"/>
              </a:ext>
            </a:extLst>
          </p:cNvPr>
          <p:cNvSpPr>
            <a:spLocks noGrp="1"/>
          </p:cNvSpPr>
          <p:nvPr>
            <p:ph type="body" idx="1"/>
          </p:nvPr>
        </p:nvSpPr>
        <p:spPr>
          <a:xfrm>
            <a:off x="274320" y="1152144"/>
            <a:ext cx="11622024" cy="51480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09FA72C6-4763-4763-8788-2123CEE07EEB}"/>
              </a:ext>
            </a:extLst>
          </p:cNvPr>
          <p:cNvSpPr txBox="1"/>
          <p:nvPr userDrawn="1"/>
        </p:nvSpPr>
        <p:spPr>
          <a:xfrm>
            <a:off x="4299798" y="6437735"/>
            <a:ext cx="3584636"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Building Microservice REST APIs Using Azure Functions</a:t>
            </a:r>
          </a:p>
        </p:txBody>
      </p:sp>
      <p:pic>
        <p:nvPicPr>
          <p:cNvPr id="8" name="Picture 7">
            <a:extLst>
              <a:ext uri="{FF2B5EF4-FFF2-40B4-BE49-F238E27FC236}">
                <a16:creationId xmlns:a16="http://schemas.microsoft.com/office/drawing/2014/main" id="{F1DB58EC-22D7-4F5C-9492-0BF622075F78}"/>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3842A9A6-3AD4-4D6D-9D99-F04DB3F7C2E7}"/>
              </a:ext>
            </a:extLst>
          </p:cNvPr>
          <p:cNvPicPr>
            <a:picLocks noChangeAspect="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821399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009CE9"/>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620609"/>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591557"/>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4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svg"/><Relationship Id="rId10" Type="http://schemas.openxmlformats.org/officeDocument/2006/relationships/image" Target="../media/image45.png"/><Relationship Id="rId4" Type="http://schemas.openxmlformats.org/officeDocument/2006/relationships/image" Target="../media/image40.png"/><Relationship Id="rId9" Type="http://schemas.microsoft.com/office/2007/relationships/hdphoto" Target="../media/hdphoto1.wdp"/></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701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086121-EAAA-462E-B2C0-34AADA9C6D6D}"/>
              </a:ext>
            </a:extLst>
          </p:cNvPr>
          <p:cNvGrpSpPr/>
          <p:nvPr/>
        </p:nvGrpSpPr>
        <p:grpSpPr>
          <a:xfrm>
            <a:off x="587478" y="1642776"/>
            <a:ext cx="11142405" cy="3738464"/>
            <a:chOff x="587478" y="2265852"/>
            <a:chExt cx="11142405" cy="3738464"/>
          </a:xfrm>
        </p:grpSpPr>
        <p:sp>
          <p:nvSpPr>
            <p:cNvPr id="9" name="TextBox 8">
              <a:extLst>
                <a:ext uri="{FF2B5EF4-FFF2-40B4-BE49-F238E27FC236}">
                  <a16:creationId xmlns:a16="http://schemas.microsoft.com/office/drawing/2014/main" id="{6BAEC259-6F7B-49B3-B02E-4796E49A49ED}"/>
                </a:ext>
              </a:extLst>
            </p:cNvPr>
            <p:cNvSpPr txBox="1"/>
            <p:nvPr/>
          </p:nvSpPr>
          <p:spPr>
            <a:xfrm>
              <a:off x="587478" y="2265852"/>
              <a:ext cx="5508522"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Microservice</a:t>
              </a:r>
              <a:endParaRPr lang="en-US" sz="6000" dirty="0">
                <a:solidFill>
                  <a:srgbClr val="009CE9"/>
                </a:solidFill>
              </a:endParaRPr>
            </a:p>
          </p:txBody>
        </p:sp>
        <p:sp>
          <p:nvSpPr>
            <p:cNvPr id="10" name="TextBox 9">
              <a:extLst>
                <a:ext uri="{FF2B5EF4-FFF2-40B4-BE49-F238E27FC236}">
                  <a16:creationId xmlns:a16="http://schemas.microsoft.com/office/drawing/2014/main" id="{F897EEDE-7FE1-441B-8BD4-2AF92FCF2FF5}"/>
                </a:ext>
              </a:extLst>
            </p:cNvPr>
            <p:cNvSpPr txBox="1"/>
            <p:nvPr/>
          </p:nvSpPr>
          <p:spPr>
            <a:xfrm>
              <a:off x="8551607" y="2265852"/>
              <a:ext cx="2175387"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REST</a:t>
              </a:r>
              <a:endParaRPr lang="en-US" sz="6000" dirty="0">
                <a:solidFill>
                  <a:srgbClr val="009CE9"/>
                </a:solidFill>
              </a:endParaRPr>
            </a:p>
          </p:txBody>
        </p:sp>
        <p:sp>
          <p:nvSpPr>
            <p:cNvPr id="11" name="TextBox 10">
              <a:extLst>
                <a:ext uri="{FF2B5EF4-FFF2-40B4-BE49-F238E27FC236}">
                  <a16:creationId xmlns:a16="http://schemas.microsoft.com/office/drawing/2014/main" id="{2A7A9696-4928-4D1D-8688-12C8D8C6B25E}"/>
                </a:ext>
              </a:extLst>
            </p:cNvPr>
            <p:cNvSpPr txBox="1"/>
            <p:nvPr/>
          </p:nvSpPr>
          <p:spPr>
            <a:xfrm>
              <a:off x="7254977" y="3742498"/>
              <a:ext cx="4474906"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Serverless</a:t>
              </a:r>
              <a:endParaRPr lang="en-US" sz="6000" dirty="0">
                <a:solidFill>
                  <a:srgbClr val="009CE9"/>
                </a:solidFill>
              </a:endParaRPr>
            </a:p>
          </p:txBody>
        </p:sp>
        <p:sp>
          <p:nvSpPr>
            <p:cNvPr id="12" name="TextBox 11">
              <a:extLst>
                <a:ext uri="{FF2B5EF4-FFF2-40B4-BE49-F238E27FC236}">
                  <a16:creationId xmlns:a16="http://schemas.microsoft.com/office/drawing/2014/main" id="{9B0489B0-9728-4E4E-8A9B-466911B4DFA6}"/>
                </a:ext>
              </a:extLst>
            </p:cNvPr>
            <p:cNvSpPr txBox="1"/>
            <p:nvPr/>
          </p:nvSpPr>
          <p:spPr>
            <a:xfrm>
              <a:off x="2382465" y="3742497"/>
              <a:ext cx="1918548"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APIs</a:t>
              </a:r>
              <a:endParaRPr lang="en-US" sz="6000" dirty="0">
                <a:solidFill>
                  <a:srgbClr val="009CE9"/>
                </a:solidFill>
              </a:endParaRPr>
            </a:p>
          </p:txBody>
        </p:sp>
        <p:sp>
          <p:nvSpPr>
            <p:cNvPr id="14" name="TextBox 13">
              <a:extLst>
                <a:ext uri="{FF2B5EF4-FFF2-40B4-BE49-F238E27FC236}">
                  <a16:creationId xmlns:a16="http://schemas.microsoft.com/office/drawing/2014/main" id="{2FAC52B0-BC43-4061-A1E2-4F681D4E157F}"/>
                </a:ext>
              </a:extLst>
            </p:cNvPr>
            <p:cNvSpPr txBox="1"/>
            <p:nvPr/>
          </p:nvSpPr>
          <p:spPr>
            <a:xfrm>
              <a:off x="2710323" y="4988653"/>
              <a:ext cx="6771354"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Azure Functions</a:t>
              </a:r>
              <a:endParaRPr lang="en-US" sz="6000" dirty="0">
                <a:solidFill>
                  <a:srgbClr val="009CE9"/>
                </a:solidFill>
              </a:endParaRPr>
            </a:p>
          </p:txBody>
        </p:sp>
      </p:grpSp>
    </p:spTree>
    <p:extLst>
      <p:ext uri="{BB962C8B-B14F-4D97-AF65-F5344CB8AC3E}">
        <p14:creationId xmlns:p14="http://schemas.microsoft.com/office/powerpoint/2010/main" val="33830446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sp>
        <p:nvSpPr>
          <p:cNvPr id="8" name="Rectangle 7">
            <a:extLst>
              <a:ext uri="{FF2B5EF4-FFF2-40B4-BE49-F238E27FC236}">
                <a16:creationId xmlns:a16="http://schemas.microsoft.com/office/drawing/2014/main" id="{49E58B8D-8E54-4513-8D38-C89B9ED358DA}"/>
              </a:ext>
            </a:extLst>
          </p:cNvPr>
          <p:cNvSpPr/>
          <p:nvPr/>
        </p:nvSpPr>
        <p:spPr>
          <a:xfrm>
            <a:off x="6016826" y="2410689"/>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Resident Management External API</a:t>
            </a:r>
          </a:p>
        </p:txBody>
      </p:sp>
      <p:sp>
        <p:nvSpPr>
          <p:cNvPr id="9" name="Rectangle 8">
            <a:extLst>
              <a:ext uri="{FF2B5EF4-FFF2-40B4-BE49-F238E27FC236}">
                <a16:creationId xmlns:a16="http://schemas.microsoft.com/office/drawing/2014/main" id="{2341F374-F3B3-489C-BD46-2FAAD9906AC1}"/>
              </a:ext>
            </a:extLst>
          </p:cNvPr>
          <p:cNvSpPr/>
          <p:nvPr/>
        </p:nvSpPr>
        <p:spPr>
          <a:xfrm>
            <a:off x="8093028"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Care Management External API</a:t>
            </a:r>
          </a:p>
        </p:txBody>
      </p:sp>
      <p:sp>
        <p:nvSpPr>
          <p:cNvPr id="10" name="Rectangle 9">
            <a:extLst>
              <a:ext uri="{FF2B5EF4-FFF2-40B4-BE49-F238E27FC236}">
                <a16:creationId xmlns:a16="http://schemas.microsoft.com/office/drawing/2014/main" id="{F7601A97-6C44-4B7F-A2EC-D39821C6D10C}"/>
              </a:ext>
            </a:extLst>
          </p:cNvPr>
          <p:cNvSpPr/>
          <p:nvPr/>
        </p:nvSpPr>
        <p:spPr>
          <a:xfrm>
            <a:off x="10169230"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Lease Management External API</a:t>
            </a:r>
          </a:p>
        </p:txBody>
      </p:sp>
      <p:sp>
        <p:nvSpPr>
          <p:cNvPr id="5" name="Cylinder 4">
            <a:extLst>
              <a:ext uri="{FF2B5EF4-FFF2-40B4-BE49-F238E27FC236}">
                <a16:creationId xmlns:a16="http://schemas.microsoft.com/office/drawing/2014/main" id="{9EC3ADCF-EB36-4AB2-B737-D52641459965}"/>
              </a:ext>
            </a:extLst>
          </p:cNvPr>
          <p:cNvSpPr/>
          <p:nvPr/>
        </p:nvSpPr>
        <p:spPr>
          <a:xfrm>
            <a:off x="6361211" y="1595747"/>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1" name="Cylinder 10">
            <a:extLst>
              <a:ext uri="{FF2B5EF4-FFF2-40B4-BE49-F238E27FC236}">
                <a16:creationId xmlns:a16="http://schemas.microsoft.com/office/drawing/2014/main" id="{72828E58-98C6-441A-B79C-55494BB6E784}"/>
              </a:ext>
            </a:extLst>
          </p:cNvPr>
          <p:cNvSpPr/>
          <p:nvPr/>
        </p:nvSpPr>
        <p:spPr>
          <a:xfrm>
            <a:off x="8437412"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2" name="Cylinder 11">
            <a:extLst>
              <a:ext uri="{FF2B5EF4-FFF2-40B4-BE49-F238E27FC236}">
                <a16:creationId xmlns:a16="http://schemas.microsoft.com/office/drawing/2014/main" id="{B8E994F3-6F8F-4EE1-BC69-29D0202D3A85}"/>
              </a:ext>
            </a:extLst>
          </p:cNvPr>
          <p:cNvSpPr/>
          <p:nvPr/>
        </p:nvSpPr>
        <p:spPr>
          <a:xfrm>
            <a:off x="10513614"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14" name="Rectangle 13">
            <a:extLst>
              <a:ext uri="{FF2B5EF4-FFF2-40B4-BE49-F238E27FC236}">
                <a16:creationId xmlns:a16="http://schemas.microsoft.com/office/drawing/2014/main" id="{28B079DF-FC18-40EC-BA61-84BF9252E71E}"/>
              </a:ext>
            </a:extLst>
          </p:cNvPr>
          <p:cNvSpPr/>
          <p:nvPr/>
        </p:nvSpPr>
        <p:spPr>
          <a:xfrm>
            <a:off x="6016824" y="436420"/>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Resident Management</a:t>
            </a:r>
          </a:p>
        </p:txBody>
      </p:sp>
      <p:sp>
        <p:nvSpPr>
          <p:cNvPr id="15" name="Rectangle 14">
            <a:extLst>
              <a:ext uri="{FF2B5EF4-FFF2-40B4-BE49-F238E27FC236}">
                <a16:creationId xmlns:a16="http://schemas.microsoft.com/office/drawing/2014/main" id="{5397EEC0-3978-4F45-9D19-0A33DD622D1B}"/>
              </a:ext>
            </a:extLst>
          </p:cNvPr>
          <p:cNvSpPr/>
          <p:nvPr/>
        </p:nvSpPr>
        <p:spPr>
          <a:xfrm>
            <a:off x="8093028" y="427513"/>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Care Management</a:t>
            </a:r>
          </a:p>
        </p:txBody>
      </p:sp>
      <p:sp>
        <p:nvSpPr>
          <p:cNvPr id="16" name="Rectangle 15">
            <a:extLst>
              <a:ext uri="{FF2B5EF4-FFF2-40B4-BE49-F238E27FC236}">
                <a16:creationId xmlns:a16="http://schemas.microsoft.com/office/drawing/2014/main" id="{A81A3EC3-E9B8-4458-8EC8-32221C8FB6C3}"/>
              </a:ext>
            </a:extLst>
          </p:cNvPr>
          <p:cNvSpPr/>
          <p:nvPr/>
        </p:nvSpPr>
        <p:spPr>
          <a:xfrm>
            <a:off x="10169229" y="427512"/>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Lease Management</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sp>
        <p:nvSpPr>
          <p:cNvPr id="18" name="Rectangle 17">
            <a:extLst>
              <a:ext uri="{FF2B5EF4-FFF2-40B4-BE49-F238E27FC236}">
                <a16:creationId xmlns:a16="http://schemas.microsoft.com/office/drawing/2014/main" id="{CFB1A36F-9D98-48E6-817B-7871B936DA4F}"/>
              </a:ext>
            </a:extLst>
          </p:cNvPr>
          <p:cNvSpPr/>
          <p:nvPr/>
        </p:nvSpPr>
        <p:spPr>
          <a:xfrm>
            <a:off x="1864421" y="3568535"/>
            <a:ext cx="10086107" cy="8193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API Management</a:t>
            </a:r>
          </a:p>
        </p:txBody>
      </p:sp>
      <p:sp>
        <p:nvSpPr>
          <p:cNvPr id="19" name="Rectangle 18">
            <a:extLst>
              <a:ext uri="{FF2B5EF4-FFF2-40B4-BE49-F238E27FC236}">
                <a16:creationId xmlns:a16="http://schemas.microsoft.com/office/drawing/2014/main" id="{CFA0FD99-7405-4797-9012-567CC1E9C466}"/>
              </a:ext>
            </a:extLst>
          </p:cNvPr>
          <p:cNvSpPr/>
          <p:nvPr/>
        </p:nvSpPr>
        <p:spPr>
          <a:xfrm>
            <a:off x="1864421" y="473231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Marketing Sites</a:t>
            </a:r>
          </a:p>
        </p:txBody>
      </p:sp>
      <p:sp>
        <p:nvSpPr>
          <p:cNvPr id="20" name="Rectangle 19">
            <a:extLst>
              <a:ext uri="{FF2B5EF4-FFF2-40B4-BE49-F238E27FC236}">
                <a16:creationId xmlns:a16="http://schemas.microsoft.com/office/drawing/2014/main" id="{D45E0FC2-FF78-451C-A20C-94D86B844E92}"/>
              </a:ext>
            </a:extLst>
          </p:cNvPr>
          <p:cNvSpPr/>
          <p:nvPr/>
        </p:nvSpPr>
        <p:spPr>
          <a:xfrm>
            <a:off x="3940624" y="4726376"/>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Portfolio Management</a:t>
            </a:r>
          </a:p>
        </p:txBody>
      </p:sp>
      <p:sp>
        <p:nvSpPr>
          <p:cNvPr id="21" name="Rectangle 20">
            <a:extLst>
              <a:ext uri="{FF2B5EF4-FFF2-40B4-BE49-F238E27FC236}">
                <a16:creationId xmlns:a16="http://schemas.microsoft.com/office/drawing/2014/main" id="{91C3A143-03FC-4B37-8966-B40D2AB460E9}"/>
              </a:ext>
            </a:extLst>
          </p:cNvPr>
          <p:cNvSpPr/>
          <p:nvPr/>
        </p:nvSpPr>
        <p:spPr>
          <a:xfrm>
            <a:off x="6016826" y="472637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Resident Management</a:t>
            </a:r>
          </a:p>
        </p:txBody>
      </p:sp>
      <p:sp>
        <p:nvSpPr>
          <p:cNvPr id="22" name="Rectangle 21">
            <a:extLst>
              <a:ext uri="{FF2B5EF4-FFF2-40B4-BE49-F238E27FC236}">
                <a16:creationId xmlns:a16="http://schemas.microsoft.com/office/drawing/2014/main" id="{AD531DFB-0CAE-4D50-B101-F4CEC445DFB7}"/>
              </a:ext>
            </a:extLst>
          </p:cNvPr>
          <p:cNvSpPr/>
          <p:nvPr/>
        </p:nvSpPr>
        <p:spPr>
          <a:xfrm>
            <a:off x="8093028"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Care Management</a:t>
            </a:r>
          </a:p>
        </p:txBody>
      </p:sp>
      <p:sp>
        <p:nvSpPr>
          <p:cNvPr id="23" name="Rectangle 22">
            <a:extLst>
              <a:ext uri="{FF2B5EF4-FFF2-40B4-BE49-F238E27FC236}">
                <a16:creationId xmlns:a16="http://schemas.microsoft.com/office/drawing/2014/main" id="{6BC2A777-82EB-4CBA-BE97-0312C350349B}"/>
              </a:ext>
            </a:extLst>
          </p:cNvPr>
          <p:cNvSpPr/>
          <p:nvPr/>
        </p:nvSpPr>
        <p:spPr>
          <a:xfrm>
            <a:off x="10169230"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Lease Management</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E200E13-6135-427E-9AF2-815650DAF168}"/>
              </a:ext>
            </a:extLst>
          </p:cNvPr>
          <p:cNvCxnSpPr>
            <a:stCxn id="14" idx="2"/>
            <a:endCxn id="5" idx="1"/>
          </p:cNvCxnSpPr>
          <p:nvPr/>
        </p:nvCxnSpPr>
        <p:spPr>
          <a:xfrm>
            <a:off x="6907474" y="1255817"/>
            <a:ext cx="2" cy="33993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58129A3-F488-4745-9E0A-3FD150B3FC2B}"/>
              </a:ext>
            </a:extLst>
          </p:cNvPr>
          <p:cNvCxnSpPr>
            <a:stCxn id="15" idx="2"/>
            <a:endCxn id="11" idx="1"/>
          </p:cNvCxnSpPr>
          <p:nvPr/>
        </p:nvCxnSpPr>
        <p:spPr>
          <a:xfrm flipH="1">
            <a:off x="8983677" y="1246910"/>
            <a:ext cx="1"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3A1BDAA-2A72-4D6F-B645-53D878BEE0A6}"/>
              </a:ext>
            </a:extLst>
          </p:cNvPr>
          <p:cNvCxnSpPr>
            <a:stCxn id="16" idx="2"/>
            <a:endCxn id="12" idx="1"/>
          </p:cNvCxnSpPr>
          <p:nvPr/>
        </p:nvCxnSpPr>
        <p:spPr>
          <a:xfrm>
            <a:off x="11059879" y="1246909"/>
            <a:ext cx="0"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6163CF6-361C-46C7-8B3C-C9E922380FCB}"/>
              </a:ext>
            </a:extLst>
          </p:cNvPr>
          <p:cNvCxnSpPr>
            <a:stCxn id="5" idx="3"/>
            <a:endCxn id="8" idx="0"/>
          </p:cNvCxnSpPr>
          <p:nvPr/>
        </p:nvCxnSpPr>
        <p:spPr>
          <a:xfrm>
            <a:off x="6907476" y="2082635"/>
            <a:ext cx="0" cy="32805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594950-5BC0-4B53-B776-6BE340F475AB}"/>
              </a:ext>
            </a:extLst>
          </p:cNvPr>
          <p:cNvCxnSpPr>
            <a:stCxn id="11" idx="3"/>
            <a:endCxn id="9" idx="0"/>
          </p:cNvCxnSpPr>
          <p:nvPr/>
        </p:nvCxnSpPr>
        <p:spPr>
          <a:xfrm>
            <a:off x="8983677"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06C57F-6693-493E-BC24-2258F4565D4B}"/>
              </a:ext>
            </a:extLst>
          </p:cNvPr>
          <p:cNvCxnSpPr>
            <a:stCxn id="12" idx="3"/>
            <a:endCxn id="10" idx="0"/>
          </p:cNvCxnSpPr>
          <p:nvPr/>
        </p:nvCxnSpPr>
        <p:spPr>
          <a:xfrm>
            <a:off x="11059879"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63C0C3-D84D-4CF2-96ED-5B44D66E6F58}"/>
              </a:ext>
            </a:extLst>
          </p:cNvPr>
          <p:cNvCxnSpPr>
            <a:stCxn id="4" idx="2"/>
            <a:endCxn id="18" idx="0"/>
          </p:cNvCxnSpPr>
          <p:nvPr/>
        </p:nvCxnSpPr>
        <p:spPr>
          <a:xfrm>
            <a:off x="2755072" y="3230088"/>
            <a:ext cx="415240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B3676A-7960-48DB-8C62-1434C0964070}"/>
              </a:ext>
            </a:extLst>
          </p:cNvPr>
          <p:cNvCxnSpPr>
            <a:stCxn id="7" idx="2"/>
            <a:endCxn id="18" idx="0"/>
          </p:cNvCxnSpPr>
          <p:nvPr/>
        </p:nvCxnSpPr>
        <p:spPr>
          <a:xfrm>
            <a:off x="4831274" y="3230087"/>
            <a:ext cx="2076201"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54D7D2-C7F7-45CF-9F36-A527C407BD56}"/>
              </a:ext>
            </a:extLst>
          </p:cNvPr>
          <p:cNvCxnSpPr>
            <a:stCxn id="8" idx="2"/>
            <a:endCxn id="18" idx="0"/>
          </p:cNvCxnSpPr>
          <p:nvPr/>
        </p:nvCxnSpPr>
        <p:spPr>
          <a:xfrm flipH="1">
            <a:off x="6907475" y="3230086"/>
            <a:ext cx="1" cy="33844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5D21E4-76A0-440F-ABC8-C5257CD3BDDE}"/>
              </a:ext>
            </a:extLst>
          </p:cNvPr>
          <p:cNvCxnSpPr>
            <a:stCxn id="9" idx="2"/>
            <a:endCxn id="18" idx="0"/>
          </p:cNvCxnSpPr>
          <p:nvPr/>
        </p:nvCxnSpPr>
        <p:spPr>
          <a:xfrm flipH="1">
            <a:off x="6907475" y="3230085"/>
            <a:ext cx="2076203"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DA0801-D491-4A8A-B913-092E9993DB3A}"/>
              </a:ext>
            </a:extLst>
          </p:cNvPr>
          <p:cNvCxnSpPr>
            <a:stCxn id="10" idx="2"/>
            <a:endCxn id="18" idx="0"/>
          </p:cNvCxnSpPr>
          <p:nvPr/>
        </p:nvCxnSpPr>
        <p:spPr>
          <a:xfrm flipH="1">
            <a:off x="6907475" y="3230085"/>
            <a:ext cx="4152405"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C6F9A21-8364-470D-A7C7-A5DA98AF1A91}"/>
              </a:ext>
            </a:extLst>
          </p:cNvPr>
          <p:cNvCxnSpPr>
            <a:stCxn id="18" idx="2"/>
            <a:endCxn id="19" idx="0"/>
          </p:cNvCxnSpPr>
          <p:nvPr/>
        </p:nvCxnSpPr>
        <p:spPr>
          <a:xfrm flipH="1">
            <a:off x="2755071" y="4387932"/>
            <a:ext cx="4152404" cy="3443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442242-2581-4FAA-AD80-713CE007BE32}"/>
              </a:ext>
            </a:extLst>
          </p:cNvPr>
          <p:cNvCxnSpPr>
            <a:stCxn id="18" idx="2"/>
            <a:endCxn id="20" idx="0"/>
          </p:cNvCxnSpPr>
          <p:nvPr/>
        </p:nvCxnSpPr>
        <p:spPr>
          <a:xfrm flipH="1">
            <a:off x="4831274" y="4387932"/>
            <a:ext cx="207620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46E698-E87F-4CAA-A0C1-76F28050F9F1}"/>
              </a:ext>
            </a:extLst>
          </p:cNvPr>
          <p:cNvCxnSpPr>
            <a:stCxn id="18" idx="2"/>
            <a:endCxn id="21" idx="0"/>
          </p:cNvCxnSpPr>
          <p:nvPr/>
        </p:nvCxnSpPr>
        <p:spPr>
          <a:xfrm>
            <a:off x="6907475" y="4387932"/>
            <a:ext cx="1" cy="338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EEECB0-B2B7-4CE2-88AB-0385E7F045D0}"/>
              </a:ext>
            </a:extLst>
          </p:cNvPr>
          <p:cNvCxnSpPr>
            <a:stCxn id="18" idx="2"/>
            <a:endCxn id="22" idx="0"/>
          </p:cNvCxnSpPr>
          <p:nvPr/>
        </p:nvCxnSpPr>
        <p:spPr>
          <a:xfrm>
            <a:off x="6907475" y="4387932"/>
            <a:ext cx="2076203"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76D745A-F00B-4675-A2FE-82C5EB1EC082}"/>
              </a:ext>
            </a:extLst>
          </p:cNvPr>
          <p:cNvCxnSpPr>
            <a:stCxn id="18" idx="2"/>
            <a:endCxn id="23" idx="0"/>
          </p:cNvCxnSpPr>
          <p:nvPr/>
        </p:nvCxnSpPr>
        <p:spPr>
          <a:xfrm>
            <a:off x="6907475" y="4387932"/>
            <a:ext cx="4152405"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7716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
        <p:nvSpPr>
          <p:cNvPr id="14" name="Rectangle 13">
            <a:extLst>
              <a:ext uri="{FF2B5EF4-FFF2-40B4-BE49-F238E27FC236}">
                <a16:creationId xmlns:a16="http://schemas.microsoft.com/office/drawing/2014/main" id="{28B079DF-FC18-40EC-BA61-84BF9252E71E}"/>
              </a:ext>
            </a:extLst>
          </p:cNvPr>
          <p:cNvSpPr/>
          <p:nvPr/>
        </p:nvSpPr>
        <p:spPr>
          <a:xfrm>
            <a:off x="6016824" y="436420"/>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Resident Management</a:t>
            </a:r>
          </a:p>
        </p:txBody>
      </p:sp>
      <p:sp>
        <p:nvSpPr>
          <p:cNvPr id="15" name="Rectangle 14">
            <a:extLst>
              <a:ext uri="{FF2B5EF4-FFF2-40B4-BE49-F238E27FC236}">
                <a16:creationId xmlns:a16="http://schemas.microsoft.com/office/drawing/2014/main" id="{5397EEC0-3978-4F45-9D19-0A33DD622D1B}"/>
              </a:ext>
            </a:extLst>
          </p:cNvPr>
          <p:cNvSpPr/>
          <p:nvPr/>
        </p:nvSpPr>
        <p:spPr>
          <a:xfrm>
            <a:off x="8093028" y="427513"/>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Care Management</a:t>
            </a:r>
          </a:p>
        </p:txBody>
      </p:sp>
      <p:sp>
        <p:nvSpPr>
          <p:cNvPr id="16" name="Rectangle 15">
            <a:extLst>
              <a:ext uri="{FF2B5EF4-FFF2-40B4-BE49-F238E27FC236}">
                <a16:creationId xmlns:a16="http://schemas.microsoft.com/office/drawing/2014/main" id="{A81A3EC3-E9B8-4458-8EC8-32221C8FB6C3}"/>
              </a:ext>
            </a:extLst>
          </p:cNvPr>
          <p:cNvSpPr/>
          <p:nvPr/>
        </p:nvSpPr>
        <p:spPr>
          <a:xfrm>
            <a:off x="10169229" y="427512"/>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Lease Management</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grpSp>
        <p:nvGrpSpPr>
          <p:cNvPr id="2" name="Group 1">
            <a:extLst>
              <a:ext uri="{FF2B5EF4-FFF2-40B4-BE49-F238E27FC236}">
                <a16:creationId xmlns:a16="http://schemas.microsoft.com/office/drawing/2014/main" id="{BBAA1EE9-BFCB-4D62-9BFF-50325847533E}"/>
              </a:ext>
            </a:extLst>
          </p:cNvPr>
          <p:cNvGrpSpPr/>
          <p:nvPr/>
        </p:nvGrpSpPr>
        <p:grpSpPr>
          <a:xfrm>
            <a:off x="3251860" y="1246908"/>
            <a:ext cx="1092530" cy="825336"/>
            <a:chOff x="3251860" y="1246908"/>
            <a:chExt cx="1092530" cy="825336"/>
          </a:xfrm>
        </p:grpSpPr>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8DF1323E-AA8A-46B2-8D12-08C839AF4C33}"/>
              </a:ext>
            </a:extLst>
          </p:cNvPr>
          <p:cNvGrpSpPr/>
          <p:nvPr/>
        </p:nvGrpSpPr>
        <p:grpSpPr>
          <a:xfrm>
            <a:off x="6361211" y="1255817"/>
            <a:ext cx="1092530" cy="826818"/>
            <a:chOff x="6361211" y="1255817"/>
            <a:chExt cx="1092530" cy="826818"/>
          </a:xfrm>
        </p:grpSpPr>
        <p:sp>
          <p:nvSpPr>
            <p:cNvPr id="5" name="Cylinder 4">
              <a:extLst>
                <a:ext uri="{FF2B5EF4-FFF2-40B4-BE49-F238E27FC236}">
                  <a16:creationId xmlns:a16="http://schemas.microsoft.com/office/drawing/2014/main" id="{9EC3ADCF-EB36-4AB2-B737-D52641459965}"/>
                </a:ext>
              </a:extLst>
            </p:cNvPr>
            <p:cNvSpPr/>
            <p:nvPr/>
          </p:nvSpPr>
          <p:spPr>
            <a:xfrm>
              <a:off x="6361211" y="1595747"/>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cxnSp>
          <p:nvCxnSpPr>
            <p:cNvPr id="27" name="Straight Connector 26">
              <a:extLst>
                <a:ext uri="{FF2B5EF4-FFF2-40B4-BE49-F238E27FC236}">
                  <a16:creationId xmlns:a16="http://schemas.microsoft.com/office/drawing/2014/main" id="{EE200E13-6135-427E-9AF2-815650DAF168}"/>
                </a:ext>
              </a:extLst>
            </p:cNvPr>
            <p:cNvCxnSpPr>
              <a:stCxn id="14" idx="2"/>
              <a:endCxn id="5" idx="1"/>
            </p:cNvCxnSpPr>
            <p:nvPr/>
          </p:nvCxnSpPr>
          <p:spPr>
            <a:xfrm>
              <a:off x="6907474" y="1255817"/>
              <a:ext cx="2" cy="33993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233D87F6-307D-4A41-823F-C06594F8DDEB}"/>
              </a:ext>
            </a:extLst>
          </p:cNvPr>
          <p:cNvGrpSpPr/>
          <p:nvPr/>
        </p:nvGrpSpPr>
        <p:grpSpPr>
          <a:xfrm>
            <a:off x="8437412" y="1246910"/>
            <a:ext cx="1092530" cy="825334"/>
            <a:chOff x="8437412" y="1246910"/>
            <a:chExt cx="1092530" cy="825334"/>
          </a:xfrm>
        </p:grpSpPr>
        <p:sp>
          <p:nvSpPr>
            <p:cNvPr id="11" name="Cylinder 10">
              <a:extLst>
                <a:ext uri="{FF2B5EF4-FFF2-40B4-BE49-F238E27FC236}">
                  <a16:creationId xmlns:a16="http://schemas.microsoft.com/office/drawing/2014/main" id="{72828E58-98C6-441A-B79C-55494BB6E784}"/>
                </a:ext>
              </a:extLst>
            </p:cNvPr>
            <p:cNvSpPr/>
            <p:nvPr/>
          </p:nvSpPr>
          <p:spPr>
            <a:xfrm>
              <a:off x="8437412"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cxnSp>
          <p:nvCxnSpPr>
            <p:cNvPr id="30" name="Straight Connector 29">
              <a:extLst>
                <a:ext uri="{FF2B5EF4-FFF2-40B4-BE49-F238E27FC236}">
                  <a16:creationId xmlns:a16="http://schemas.microsoft.com/office/drawing/2014/main" id="{F58129A3-F488-4745-9E0A-3FD150B3FC2B}"/>
                </a:ext>
              </a:extLst>
            </p:cNvPr>
            <p:cNvCxnSpPr>
              <a:stCxn id="15" idx="2"/>
              <a:endCxn id="11" idx="1"/>
            </p:cNvCxnSpPr>
            <p:nvPr/>
          </p:nvCxnSpPr>
          <p:spPr>
            <a:xfrm flipH="1">
              <a:off x="8983677" y="1246910"/>
              <a:ext cx="1"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D26445F-44DA-44F9-A073-C1D241EA158E}"/>
              </a:ext>
            </a:extLst>
          </p:cNvPr>
          <p:cNvGrpSpPr/>
          <p:nvPr/>
        </p:nvGrpSpPr>
        <p:grpSpPr>
          <a:xfrm>
            <a:off x="10513614" y="1246909"/>
            <a:ext cx="1092530" cy="825335"/>
            <a:chOff x="10513614" y="1246909"/>
            <a:chExt cx="1092530" cy="825335"/>
          </a:xfrm>
        </p:grpSpPr>
        <p:sp>
          <p:nvSpPr>
            <p:cNvPr id="12" name="Cylinder 11">
              <a:extLst>
                <a:ext uri="{FF2B5EF4-FFF2-40B4-BE49-F238E27FC236}">
                  <a16:creationId xmlns:a16="http://schemas.microsoft.com/office/drawing/2014/main" id="{B8E994F3-6F8F-4EE1-BC69-29D0202D3A85}"/>
                </a:ext>
              </a:extLst>
            </p:cNvPr>
            <p:cNvSpPr/>
            <p:nvPr/>
          </p:nvSpPr>
          <p:spPr>
            <a:xfrm>
              <a:off x="10513614"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32" name="Straight Connector 31">
              <a:extLst>
                <a:ext uri="{FF2B5EF4-FFF2-40B4-BE49-F238E27FC236}">
                  <a16:creationId xmlns:a16="http://schemas.microsoft.com/office/drawing/2014/main" id="{53A1BDAA-2A72-4D6F-B645-53D878BEE0A6}"/>
                </a:ext>
              </a:extLst>
            </p:cNvPr>
            <p:cNvCxnSpPr>
              <a:stCxn id="16" idx="2"/>
              <a:endCxn id="12" idx="1"/>
            </p:cNvCxnSpPr>
            <p:nvPr/>
          </p:nvCxnSpPr>
          <p:spPr>
            <a:xfrm>
              <a:off x="11059879" y="1246909"/>
              <a:ext cx="0"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7D773B5-1AC8-4E7C-9048-9A672C2F2409}"/>
              </a:ext>
            </a:extLst>
          </p:cNvPr>
          <p:cNvGrpSpPr/>
          <p:nvPr/>
        </p:nvGrpSpPr>
        <p:grpSpPr>
          <a:xfrm>
            <a:off x="1864422" y="2072244"/>
            <a:ext cx="3857501" cy="1157844"/>
            <a:chOff x="1864422" y="2072244"/>
            <a:chExt cx="3857501" cy="1157844"/>
          </a:xfrm>
        </p:grpSpPr>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07DC68-1872-476E-8913-EE20B45350BD}"/>
              </a:ext>
            </a:extLst>
          </p:cNvPr>
          <p:cNvGrpSpPr/>
          <p:nvPr/>
        </p:nvGrpSpPr>
        <p:grpSpPr>
          <a:xfrm>
            <a:off x="6016826" y="2082635"/>
            <a:ext cx="1781299" cy="1147451"/>
            <a:chOff x="6016826" y="2082635"/>
            <a:chExt cx="1781299" cy="1147451"/>
          </a:xfrm>
        </p:grpSpPr>
        <p:sp>
          <p:nvSpPr>
            <p:cNvPr id="8" name="Rectangle 7">
              <a:extLst>
                <a:ext uri="{FF2B5EF4-FFF2-40B4-BE49-F238E27FC236}">
                  <a16:creationId xmlns:a16="http://schemas.microsoft.com/office/drawing/2014/main" id="{49E58B8D-8E54-4513-8D38-C89B9ED358DA}"/>
                </a:ext>
              </a:extLst>
            </p:cNvPr>
            <p:cNvSpPr/>
            <p:nvPr/>
          </p:nvSpPr>
          <p:spPr>
            <a:xfrm>
              <a:off x="6016826" y="2410689"/>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Resident Management External API</a:t>
              </a:r>
            </a:p>
          </p:txBody>
        </p:sp>
        <p:cxnSp>
          <p:nvCxnSpPr>
            <p:cNvPr id="38" name="Straight Connector 37">
              <a:extLst>
                <a:ext uri="{FF2B5EF4-FFF2-40B4-BE49-F238E27FC236}">
                  <a16:creationId xmlns:a16="http://schemas.microsoft.com/office/drawing/2014/main" id="{26163CF6-361C-46C7-8B3C-C9E922380FCB}"/>
                </a:ext>
              </a:extLst>
            </p:cNvPr>
            <p:cNvCxnSpPr>
              <a:stCxn id="5" idx="3"/>
              <a:endCxn id="8" idx="0"/>
            </p:cNvCxnSpPr>
            <p:nvPr/>
          </p:nvCxnSpPr>
          <p:spPr>
            <a:xfrm>
              <a:off x="6907476" y="2082635"/>
              <a:ext cx="0" cy="32805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ECBD9592-A8E1-418F-91E9-1E541BB85DBC}"/>
              </a:ext>
            </a:extLst>
          </p:cNvPr>
          <p:cNvGrpSpPr/>
          <p:nvPr/>
        </p:nvGrpSpPr>
        <p:grpSpPr>
          <a:xfrm>
            <a:off x="8093028" y="2072244"/>
            <a:ext cx="1781299" cy="1157841"/>
            <a:chOff x="8093028" y="2072244"/>
            <a:chExt cx="1781299" cy="1157841"/>
          </a:xfrm>
        </p:grpSpPr>
        <p:sp>
          <p:nvSpPr>
            <p:cNvPr id="9" name="Rectangle 8">
              <a:extLst>
                <a:ext uri="{FF2B5EF4-FFF2-40B4-BE49-F238E27FC236}">
                  <a16:creationId xmlns:a16="http://schemas.microsoft.com/office/drawing/2014/main" id="{2341F374-F3B3-489C-BD46-2FAAD9906AC1}"/>
                </a:ext>
              </a:extLst>
            </p:cNvPr>
            <p:cNvSpPr/>
            <p:nvPr/>
          </p:nvSpPr>
          <p:spPr>
            <a:xfrm>
              <a:off x="8093028"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Care Management External API</a:t>
              </a:r>
            </a:p>
          </p:txBody>
        </p:sp>
        <p:cxnSp>
          <p:nvCxnSpPr>
            <p:cNvPr id="43" name="Straight Connector 42">
              <a:extLst>
                <a:ext uri="{FF2B5EF4-FFF2-40B4-BE49-F238E27FC236}">
                  <a16:creationId xmlns:a16="http://schemas.microsoft.com/office/drawing/2014/main" id="{5A594950-5BC0-4B53-B776-6BE340F475AB}"/>
                </a:ext>
              </a:extLst>
            </p:cNvPr>
            <p:cNvCxnSpPr>
              <a:stCxn id="11" idx="3"/>
              <a:endCxn id="9" idx="0"/>
            </p:cNvCxnSpPr>
            <p:nvPr/>
          </p:nvCxnSpPr>
          <p:spPr>
            <a:xfrm>
              <a:off x="8983677"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37870FB0-4260-4002-BD21-042C80F5ACDD}"/>
              </a:ext>
            </a:extLst>
          </p:cNvPr>
          <p:cNvGrpSpPr/>
          <p:nvPr/>
        </p:nvGrpSpPr>
        <p:grpSpPr>
          <a:xfrm>
            <a:off x="10169230" y="2072244"/>
            <a:ext cx="1781299" cy="1157841"/>
            <a:chOff x="10169230" y="2072244"/>
            <a:chExt cx="1781299" cy="1157841"/>
          </a:xfrm>
        </p:grpSpPr>
        <p:sp>
          <p:nvSpPr>
            <p:cNvPr id="10" name="Rectangle 9">
              <a:extLst>
                <a:ext uri="{FF2B5EF4-FFF2-40B4-BE49-F238E27FC236}">
                  <a16:creationId xmlns:a16="http://schemas.microsoft.com/office/drawing/2014/main" id="{F7601A97-6C44-4B7F-A2EC-D39821C6D10C}"/>
                </a:ext>
              </a:extLst>
            </p:cNvPr>
            <p:cNvSpPr/>
            <p:nvPr/>
          </p:nvSpPr>
          <p:spPr>
            <a:xfrm>
              <a:off x="10169230"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Lease Management External API</a:t>
              </a:r>
            </a:p>
          </p:txBody>
        </p:sp>
        <p:cxnSp>
          <p:nvCxnSpPr>
            <p:cNvPr id="45" name="Straight Connector 44">
              <a:extLst>
                <a:ext uri="{FF2B5EF4-FFF2-40B4-BE49-F238E27FC236}">
                  <a16:creationId xmlns:a16="http://schemas.microsoft.com/office/drawing/2014/main" id="{5806C57F-6693-493E-BC24-2258F4565D4B}"/>
                </a:ext>
              </a:extLst>
            </p:cNvPr>
            <p:cNvCxnSpPr>
              <a:stCxn id="12" idx="3"/>
              <a:endCxn id="10" idx="0"/>
            </p:cNvCxnSpPr>
            <p:nvPr/>
          </p:nvCxnSpPr>
          <p:spPr>
            <a:xfrm>
              <a:off x="11059879"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F1D93F82-091A-45F8-AD47-46901C829BCC}"/>
              </a:ext>
            </a:extLst>
          </p:cNvPr>
          <p:cNvGrpSpPr/>
          <p:nvPr/>
        </p:nvGrpSpPr>
        <p:grpSpPr>
          <a:xfrm>
            <a:off x="1864421" y="3230085"/>
            <a:ext cx="10086107" cy="1157847"/>
            <a:chOff x="1864421" y="3230085"/>
            <a:chExt cx="10086107" cy="1157847"/>
          </a:xfrm>
        </p:grpSpPr>
        <p:sp>
          <p:nvSpPr>
            <p:cNvPr id="18" name="Rectangle 17">
              <a:extLst>
                <a:ext uri="{FF2B5EF4-FFF2-40B4-BE49-F238E27FC236}">
                  <a16:creationId xmlns:a16="http://schemas.microsoft.com/office/drawing/2014/main" id="{CFB1A36F-9D98-48E6-817B-7871B936DA4F}"/>
                </a:ext>
              </a:extLst>
            </p:cNvPr>
            <p:cNvSpPr/>
            <p:nvPr/>
          </p:nvSpPr>
          <p:spPr>
            <a:xfrm>
              <a:off x="1864421" y="3568535"/>
              <a:ext cx="10086107" cy="8193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API Management</a:t>
              </a:r>
            </a:p>
          </p:txBody>
        </p:sp>
        <p:cxnSp>
          <p:nvCxnSpPr>
            <p:cNvPr id="47" name="Straight Connector 46">
              <a:extLst>
                <a:ext uri="{FF2B5EF4-FFF2-40B4-BE49-F238E27FC236}">
                  <a16:creationId xmlns:a16="http://schemas.microsoft.com/office/drawing/2014/main" id="{A863C0C3-D84D-4CF2-96ED-5B44D66E6F58}"/>
                </a:ext>
              </a:extLst>
            </p:cNvPr>
            <p:cNvCxnSpPr>
              <a:stCxn id="4" idx="2"/>
              <a:endCxn id="18" idx="0"/>
            </p:cNvCxnSpPr>
            <p:nvPr/>
          </p:nvCxnSpPr>
          <p:spPr>
            <a:xfrm>
              <a:off x="2755072" y="3230088"/>
              <a:ext cx="415240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B3676A-7960-48DB-8C62-1434C0964070}"/>
                </a:ext>
              </a:extLst>
            </p:cNvPr>
            <p:cNvCxnSpPr>
              <a:stCxn id="7" idx="2"/>
              <a:endCxn id="18" idx="0"/>
            </p:cNvCxnSpPr>
            <p:nvPr/>
          </p:nvCxnSpPr>
          <p:spPr>
            <a:xfrm>
              <a:off x="4831274" y="3230087"/>
              <a:ext cx="2076201"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54D7D2-C7F7-45CF-9F36-A527C407BD56}"/>
                </a:ext>
              </a:extLst>
            </p:cNvPr>
            <p:cNvCxnSpPr>
              <a:stCxn id="8" idx="2"/>
              <a:endCxn id="18" idx="0"/>
            </p:cNvCxnSpPr>
            <p:nvPr/>
          </p:nvCxnSpPr>
          <p:spPr>
            <a:xfrm flipH="1">
              <a:off x="6907475" y="3230086"/>
              <a:ext cx="1" cy="33844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5D21E4-76A0-440F-ABC8-C5257CD3BDDE}"/>
                </a:ext>
              </a:extLst>
            </p:cNvPr>
            <p:cNvCxnSpPr>
              <a:stCxn id="9" idx="2"/>
              <a:endCxn id="18" idx="0"/>
            </p:cNvCxnSpPr>
            <p:nvPr/>
          </p:nvCxnSpPr>
          <p:spPr>
            <a:xfrm flipH="1">
              <a:off x="6907475" y="3230085"/>
              <a:ext cx="2076203"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DA0801-D491-4A8A-B913-092E9993DB3A}"/>
                </a:ext>
              </a:extLst>
            </p:cNvPr>
            <p:cNvCxnSpPr>
              <a:stCxn id="10" idx="2"/>
              <a:endCxn id="18" idx="0"/>
            </p:cNvCxnSpPr>
            <p:nvPr/>
          </p:nvCxnSpPr>
          <p:spPr>
            <a:xfrm flipH="1">
              <a:off x="6907475" y="3230085"/>
              <a:ext cx="4152405"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3AAB90B0-8258-48A2-884B-A94E5F5A4E09}"/>
              </a:ext>
            </a:extLst>
          </p:cNvPr>
          <p:cNvGrpSpPr/>
          <p:nvPr/>
        </p:nvGrpSpPr>
        <p:grpSpPr>
          <a:xfrm>
            <a:off x="1864421" y="4387932"/>
            <a:ext cx="10086108" cy="1163780"/>
            <a:chOff x="1864421" y="4387932"/>
            <a:chExt cx="10086108" cy="1163780"/>
          </a:xfrm>
        </p:grpSpPr>
        <p:sp>
          <p:nvSpPr>
            <p:cNvPr id="19" name="Rectangle 18">
              <a:extLst>
                <a:ext uri="{FF2B5EF4-FFF2-40B4-BE49-F238E27FC236}">
                  <a16:creationId xmlns:a16="http://schemas.microsoft.com/office/drawing/2014/main" id="{CFA0FD99-7405-4797-9012-567CC1E9C466}"/>
                </a:ext>
              </a:extLst>
            </p:cNvPr>
            <p:cNvSpPr/>
            <p:nvPr/>
          </p:nvSpPr>
          <p:spPr>
            <a:xfrm>
              <a:off x="1864421" y="473231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Marketing Sites</a:t>
              </a:r>
            </a:p>
          </p:txBody>
        </p:sp>
        <p:sp>
          <p:nvSpPr>
            <p:cNvPr id="20" name="Rectangle 19">
              <a:extLst>
                <a:ext uri="{FF2B5EF4-FFF2-40B4-BE49-F238E27FC236}">
                  <a16:creationId xmlns:a16="http://schemas.microsoft.com/office/drawing/2014/main" id="{D45E0FC2-FF78-451C-A20C-94D86B844E92}"/>
                </a:ext>
              </a:extLst>
            </p:cNvPr>
            <p:cNvSpPr/>
            <p:nvPr/>
          </p:nvSpPr>
          <p:spPr>
            <a:xfrm>
              <a:off x="3940624" y="4726376"/>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Portfolio Management</a:t>
              </a:r>
            </a:p>
          </p:txBody>
        </p:sp>
        <p:sp>
          <p:nvSpPr>
            <p:cNvPr id="21" name="Rectangle 20">
              <a:extLst>
                <a:ext uri="{FF2B5EF4-FFF2-40B4-BE49-F238E27FC236}">
                  <a16:creationId xmlns:a16="http://schemas.microsoft.com/office/drawing/2014/main" id="{91C3A143-03FC-4B37-8966-B40D2AB460E9}"/>
                </a:ext>
              </a:extLst>
            </p:cNvPr>
            <p:cNvSpPr/>
            <p:nvPr/>
          </p:nvSpPr>
          <p:spPr>
            <a:xfrm>
              <a:off x="6016826" y="472637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Resident Management</a:t>
              </a:r>
            </a:p>
          </p:txBody>
        </p:sp>
        <p:sp>
          <p:nvSpPr>
            <p:cNvPr id="22" name="Rectangle 21">
              <a:extLst>
                <a:ext uri="{FF2B5EF4-FFF2-40B4-BE49-F238E27FC236}">
                  <a16:creationId xmlns:a16="http://schemas.microsoft.com/office/drawing/2014/main" id="{AD531DFB-0CAE-4D50-B101-F4CEC445DFB7}"/>
                </a:ext>
              </a:extLst>
            </p:cNvPr>
            <p:cNvSpPr/>
            <p:nvPr/>
          </p:nvSpPr>
          <p:spPr>
            <a:xfrm>
              <a:off x="8093028"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Care Management</a:t>
              </a:r>
            </a:p>
          </p:txBody>
        </p:sp>
        <p:sp>
          <p:nvSpPr>
            <p:cNvPr id="23" name="Rectangle 22">
              <a:extLst>
                <a:ext uri="{FF2B5EF4-FFF2-40B4-BE49-F238E27FC236}">
                  <a16:creationId xmlns:a16="http://schemas.microsoft.com/office/drawing/2014/main" id="{6BC2A777-82EB-4CBA-BE97-0312C350349B}"/>
                </a:ext>
              </a:extLst>
            </p:cNvPr>
            <p:cNvSpPr/>
            <p:nvPr/>
          </p:nvSpPr>
          <p:spPr>
            <a:xfrm>
              <a:off x="10169230"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Lease Management</a:t>
              </a:r>
            </a:p>
          </p:txBody>
        </p:sp>
        <p:cxnSp>
          <p:nvCxnSpPr>
            <p:cNvPr id="57" name="Straight Connector 56">
              <a:extLst>
                <a:ext uri="{FF2B5EF4-FFF2-40B4-BE49-F238E27FC236}">
                  <a16:creationId xmlns:a16="http://schemas.microsoft.com/office/drawing/2014/main" id="{8C6F9A21-8364-470D-A7C7-A5DA98AF1A91}"/>
                </a:ext>
              </a:extLst>
            </p:cNvPr>
            <p:cNvCxnSpPr>
              <a:stCxn id="18" idx="2"/>
              <a:endCxn id="19" idx="0"/>
            </p:cNvCxnSpPr>
            <p:nvPr/>
          </p:nvCxnSpPr>
          <p:spPr>
            <a:xfrm flipH="1">
              <a:off x="2755071" y="4387932"/>
              <a:ext cx="4152404" cy="3443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442242-2581-4FAA-AD80-713CE007BE32}"/>
                </a:ext>
              </a:extLst>
            </p:cNvPr>
            <p:cNvCxnSpPr>
              <a:stCxn id="18" idx="2"/>
              <a:endCxn id="20" idx="0"/>
            </p:cNvCxnSpPr>
            <p:nvPr/>
          </p:nvCxnSpPr>
          <p:spPr>
            <a:xfrm flipH="1">
              <a:off x="4831274" y="4387932"/>
              <a:ext cx="207620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46E698-E87F-4CAA-A0C1-76F28050F9F1}"/>
                </a:ext>
              </a:extLst>
            </p:cNvPr>
            <p:cNvCxnSpPr>
              <a:stCxn id="18" idx="2"/>
              <a:endCxn id="21" idx="0"/>
            </p:cNvCxnSpPr>
            <p:nvPr/>
          </p:nvCxnSpPr>
          <p:spPr>
            <a:xfrm>
              <a:off x="6907475" y="4387932"/>
              <a:ext cx="1" cy="338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EEECB0-B2B7-4CE2-88AB-0385E7F045D0}"/>
                </a:ext>
              </a:extLst>
            </p:cNvPr>
            <p:cNvCxnSpPr>
              <a:stCxn id="18" idx="2"/>
              <a:endCxn id="22" idx="0"/>
            </p:cNvCxnSpPr>
            <p:nvPr/>
          </p:nvCxnSpPr>
          <p:spPr>
            <a:xfrm>
              <a:off x="6907475" y="4387932"/>
              <a:ext cx="2076203"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76D745A-F00B-4675-A2FE-82C5EB1EC082}"/>
                </a:ext>
              </a:extLst>
            </p:cNvPr>
            <p:cNvCxnSpPr>
              <a:stCxn id="18" idx="2"/>
              <a:endCxn id="23" idx="0"/>
            </p:cNvCxnSpPr>
            <p:nvPr/>
          </p:nvCxnSpPr>
          <p:spPr>
            <a:xfrm>
              <a:off x="6907475" y="4387932"/>
              <a:ext cx="4152405"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545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up)">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up)">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up)">
                                      <p:cBhvr>
                                        <p:cTn id="48" dur="500"/>
                                        <p:tgtEl>
                                          <p:spTgt spid="29"/>
                                        </p:tgtEl>
                                      </p:cBhvr>
                                    </p:animEffect>
                                  </p:childTnLst>
                                </p:cTn>
                              </p:par>
                              <p:par>
                                <p:cTn id="49" presetID="22" presetClass="entr" presetSubtype="1"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up)">
                                      <p:cBhvr>
                                        <p:cTn id="51" dur="500"/>
                                        <p:tgtEl>
                                          <p:spTgt spid="31"/>
                                        </p:tgtEl>
                                      </p:cBhvr>
                                    </p:animEffect>
                                  </p:childTnLst>
                                </p:cTn>
                              </p:par>
                              <p:par>
                                <p:cTn id="52" presetID="22" presetClass="entr" presetSubtype="1"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up)">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up)">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
        <p:nvSpPr>
          <p:cNvPr id="8" name="Rectangle 7">
            <a:extLst>
              <a:ext uri="{FF2B5EF4-FFF2-40B4-BE49-F238E27FC236}">
                <a16:creationId xmlns:a16="http://schemas.microsoft.com/office/drawing/2014/main" id="{49E58B8D-8E54-4513-8D38-C89B9ED358DA}"/>
              </a:ext>
            </a:extLst>
          </p:cNvPr>
          <p:cNvSpPr/>
          <p:nvPr/>
        </p:nvSpPr>
        <p:spPr>
          <a:xfrm>
            <a:off x="6016826" y="2410689"/>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Resident Management External API</a:t>
            </a:r>
          </a:p>
        </p:txBody>
      </p:sp>
      <p:sp>
        <p:nvSpPr>
          <p:cNvPr id="9" name="Rectangle 8">
            <a:extLst>
              <a:ext uri="{FF2B5EF4-FFF2-40B4-BE49-F238E27FC236}">
                <a16:creationId xmlns:a16="http://schemas.microsoft.com/office/drawing/2014/main" id="{2341F374-F3B3-489C-BD46-2FAAD9906AC1}"/>
              </a:ext>
            </a:extLst>
          </p:cNvPr>
          <p:cNvSpPr/>
          <p:nvPr/>
        </p:nvSpPr>
        <p:spPr>
          <a:xfrm>
            <a:off x="8093028"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Care Management External API</a:t>
            </a:r>
          </a:p>
        </p:txBody>
      </p:sp>
      <p:sp>
        <p:nvSpPr>
          <p:cNvPr id="10" name="Rectangle 9">
            <a:extLst>
              <a:ext uri="{FF2B5EF4-FFF2-40B4-BE49-F238E27FC236}">
                <a16:creationId xmlns:a16="http://schemas.microsoft.com/office/drawing/2014/main" id="{F7601A97-6C44-4B7F-A2EC-D39821C6D10C}"/>
              </a:ext>
            </a:extLst>
          </p:cNvPr>
          <p:cNvSpPr/>
          <p:nvPr/>
        </p:nvSpPr>
        <p:spPr>
          <a:xfrm>
            <a:off x="10169230"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Lease Management External API</a:t>
            </a:r>
          </a:p>
        </p:txBody>
      </p:sp>
      <p:sp>
        <p:nvSpPr>
          <p:cNvPr id="5" name="Cylinder 4">
            <a:extLst>
              <a:ext uri="{FF2B5EF4-FFF2-40B4-BE49-F238E27FC236}">
                <a16:creationId xmlns:a16="http://schemas.microsoft.com/office/drawing/2014/main" id="{9EC3ADCF-EB36-4AB2-B737-D52641459965}"/>
              </a:ext>
            </a:extLst>
          </p:cNvPr>
          <p:cNvSpPr/>
          <p:nvPr/>
        </p:nvSpPr>
        <p:spPr>
          <a:xfrm>
            <a:off x="6361211" y="1595747"/>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1" name="Cylinder 10">
            <a:extLst>
              <a:ext uri="{FF2B5EF4-FFF2-40B4-BE49-F238E27FC236}">
                <a16:creationId xmlns:a16="http://schemas.microsoft.com/office/drawing/2014/main" id="{72828E58-98C6-441A-B79C-55494BB6E784}"/>
              </a:ext>
            </a:extLst>
          </p:cNvPr>
          <p:cNvSpPr/>
          <p:nvPr/>
        </p:nvSpPr>
        <p:spPr>
          <a:xfrm>
            <a:off x="8437412"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2" name="Cylinder 11">
            <a:extLst>
              <a:ext uri="{FF2B5EF4-FFF2-40B4-BE49-F238E27FC236}">
                <a16:creationId xmlns:a16="http://schemas.microsoft.com/office/drawing/2014/main" id="{B8E994F3-6F8F-4EE1-BC69-29D0202D3A85}"/>
              </a:ext>
            </a:extLst>
          </p:cNvPr>
          <p:cNvSpPr/>
          <p:nvPr/>
        </p:nvSpPr>
        <p:spPr>
          <a:xfrm>
            <a:off x="10513614"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4" name="Rectangle 13">
            <a:extLst>
              <a:ext uri="{FF2B5EF4-FFF2-40B4-BE49-F238E27FC236}">
                <a16:creationId xmlns:a16="http://schemas.microsoft.com/office/drawing/2014/main" id="{28B079DF-FC18-40EC-BA61-84BF9252E71E}"/>
              </a:ext>
            </a:extLst>
          </p:cNvPr>
          <p:cNvSpPr/>
          <p:nvPr/>
        </p:nvSpPr>
        <p:spPr>
          <a:xfrm>
            <a:off x="6016824" y="436420"/>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Resident Management</a:t>
            </a:r>
          </a:p>
        </p:txBody>
      </p:sp>
      <p:sp>
        <p:nvSpPr>
          <p:cNvPr id="15" name="Rectangle 14">
            <a:extLst>
              <a:ext uri="{FF2B5EF4-FFF2-40B4-BE49-F238E27FC236}">
                <a16:creationId xmlns:a16="http://schemas.microsoft.com/office/drawing/2014/main" id="{5397EEC0-3978-4F45-9D19-0A33DD622D1B}"/>
              </a:ext>
            </a:extLst>
          </p:cNvPr>
          <p:cNvSpPr/>
          <p:nvPr/>
        </p:nvSpPr>
        <p:spPr>
          <a:xfrm>
            <a:off x="8093028" y="427513"/>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Care Management</a:t>
            </a:r>
          </a:p>
        </p:txBody>
      </p:sp>
      <p:sp>
        <p:nvSpPr>
          <p:cNvPr id="16" name="Rectangle 15">
            <a:extLst>
              <a:ext uri="{FF2B5EF4-FFF2-40B4-BE49-F238E27FC236}">
                <a16:creationId xmlns:a16="http://schemas.microsoft.com/office/drawing/2014/main" id="{A81A3EC3-E9B8-4458-8EC8-32221C8FB6C3}"/>
              </a:ext>
            </a:extLst>
          </p:cNvPr>
          <p:cNvSpPr/>
          <p:nvPr/>
        </p:nvSpPr>
        <p:spPr>
          <a:xfrm>
            <a:off x="10169229" y="427512"/>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Lease Management</a:t>
            </a:r>
          </a:p>
        </p:txBody>
      </p:sp>
      <p:sp>
        <p:nvSpPr>
          <p:cNvPr id="18" name="Rectangle 17">
            <a:extLst>
              <a:ext uri="{FF2B5EF4-FFF2-40B4-BE49-F238E27FC236}">
                <a16:creationId xmlns:a16="http://schemas.microsoft.com/office/drawing/2014/main" id="{CFB1A36F-9D98-48E6-817B-7871B936DA4F}"/>
              </a:ext>
            </a:extLst>
          </p:cNvPr>
          <p:cNvSpPr/>
          <p:nvPr/>
        </p:nvSpPr>
        <p:spPr>
          <a:xfrm>
            <a:off x="1864421" y="3568535"/>
            <a:ext cx="10086107" cy="8193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API Management</a:t>
            </a:r>
          </a:p>
        </p:txBody>
      </p:sp>
      <p:sp>
        <p:nvSpPr>
          <p:cNvPr id="19" name="Rectangle 18">
            <a:extLst>
              <a:ext uri="{FF2B5EF4-FFF2-40B4-BE49-F238E27FC236}">
                <a16:creationId xmlns:a16="http://schemas.microsoft.com/office/drawing/2014/main" id="{CFA0FD99-7405-4797-9012-567CC1E9C466}"/>
              </a:ext>
            </a:extLst>
          </p:cNvPr>
          <p:cNvSpPr/>
          <p:nvPr/>
        </p:nvSpPr>
        <p:spPr>
          <a:xfrm>
            <a:off x="1864421" y="473231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Marketing Sites</a:t>
            </a:r>
          </a:p>
        </p:txBody>
      </p:sp>
      <p:sp>
        <p:nvSpPr>
          <p:cNvPr id="20" name="Rectangle 19">
            <a:extLst>
              <a:ext uri="{FF2B5EF4-FFF2-40B4-BE49-F238E27FC236}">
                <a16:creationId xmlns:a16="http://schemas.microsoft.com/office/drawing/2014/main" id="{D45E0FC2-FF78-451C-A20C-94D86B844E92}"/>
              </a:ext>
            </a:extLst>
          </p:cNvPr>
          <p:cNvSpPr/>
          <p:nvPr/>
        </p:nvSpPr>
        <p:spPr>
          <a:xfrm>
            <a:off x="3940624" y="4726376"/>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Portfolio Management</a:t>
            </a:r>
          </a:p>
        </p:txBody>
      </p:sp>
      <p:sp>
        <p:nvSpPr>
          <p:cNvPr id="21" name="Rectangle 20">
            <a:extLst>
              <a:ext uri="{FF2B5EF4-FFF2-40B4-BE49-F238E27FC236}">
                <a16:creationId xmlns:a16="http://schemas.microsoft.com/office/drawing/2014/main" id="{91C3A143-03FC-4B37-8966-B40D2AB460E9}"/>
              </a:ext>
            </a:extLst>
          </p:cNvPr>
          <p:cNvSpPr/>
          <p:nvPr/>
        </p:nvSpPr>
        <p:spPr>
          <a:xfrm>
            <a:off x="6016826" y="472637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Resident Management</a:t>
            </a:r>
          </a:p>
        </p:txBody>
      </p:sp>
      <p:sp>
        <p:nvSpPr>
          <p:cNvPr id="22" name="Rectangle 21">
            <a:extLst>
              <a:ext uri="{FF2B5EF4-FFF2-40B4-BE49-F238E27FC236}">
                <a16:creationId xmlns:a16="http://schemas.microsoft.com/office/drawing/2014/main" id="{AD531DFB-0CAE-4D50-B101-F4CEC445DFB7}"/>
              </a:ext>
            </a:extLst>
          </p:cNvPr>
          <p:cNvSpPr/>
          <p:nvPr/>
        </p:nvSpPr>
        <p:spPr>
          <a:xfrm>
            <a:off x="8093028"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Care Management</a:t>
            </a:r>
          </a:p>
        </p:txBody>
      </p:sp>
      <p:sp>
        <p:nvSpPr>
          <p:cNvPr id="23" name="Rectangle 22">
            <a:extLst>
              <a:ext uri="{FF2B5EF4-FFF2-40B4-BE49-F238E27FC236}">
                <a16:creationId xmlns:a16="http://schemas.microsoft.com/office/drawing/2014/main" id="{6BC2A777-82EB-4CBA-BE97-0312C350349B}"/>
              </a:ext>
            </a:extLst>
          </p:cNvPr>
          <p:cNvSpPr/>
          <p:nvPr/>
        </p:nvSpPr>
        <p:spPr>
          <a:xfrm>
            <a:off x="10169230"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Lease Management</a:t>
            </a:r>
          </a:p>
        </p:txBody>
      </p:sp>
      <p:cxnSp>
        <p:nvCxnSpPr>
          <p:cNvPr id="27" name="Straight Connector 26">
            <a:extLst>
              <a:ext uri="{FF2B5EF4-FFF2-40B4-BE49-F238E27FC236}">
                <a16:creationId xmlns:a16="http://schemas.microsoft.com/office/drawing/2014/main" id="{EE200E13-6135-427E-9AF2-815650DAF168}"/>
              </a:ext>
            </a:extLst>
          </p:cNvPr>
          <p:cNvCxnSpPr>
            <a:stCxn id="14" idx="2"/>
            <a:endCxn id="5" idx="1"/>
          </p:cNvCxnSpPr>
          <p:nvPr/>
        </p:nvCxnSpPr>
        <p:spPr>
          <a:xfrm>
            <a:off x="6907474" y="1255817"/>
            <a:ext cx="2" cy="33993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58129A3-F488-4745-9E0A-3FD150B3FC2B}"/>
              </a:ext>
            </a:extLst>
          </p:cNvPr>
          <p:cNvCxnSpPr>
            <a:stCxn id="15" idx="2"/>
            <a:endCxn id="11" idx="1"/>
          </p:cNvCxnSpPr>
          <p:nvPr/>
        </p:nvCxnSpPr>
        <p:spPr>
          <a:xfrm flipH="1">
            <a:off x="8983677" y="1246910"/>
            <a:ext cx="1"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3A1BDAA-2A72-4D6F-B645-53D878BEE0A6}"/>
              </a:ext>
            </a:extLst>
          </p:cNvPr>
          <p:cNvCxnSpPr>
            <a:stCxn id="16" idx="2"/>
            <a:endCxn id="12" idx="1"/>
          </p:cNvCxnSpPr>
          <p:nvPr/>
        </p:nvCxnSpPr>
        <p:spPr>
          <a:xfrm>
            <a:off x="11059879" y="1246909"/>
            <a:ext cx="0"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B532AC8-C110-4D69-9075-57CBFD971D37}"/>
              </a:ext>
            </a:extLst>
          </p:cNvPr>
          <p:cNvGrpSpPr/>
          <p:nvPr/>
        </p:nvGrpSpPr>
        <p:grpSpPr>
          <a:xfrm>
            <a:off x="1864422" y="427511"/>
            <a:ext cx="3857501" cy="2802577"/>
            <a:chOff x="1864422" y="427511"/>
            <a:chExt cx="3857501" cy="2802577"/>
          </a:xfrm>
        </p:grpSpPr>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26163CF6-361C-46C7-8B3C-C9E922380FCB}"/>
              </a:ext>
            </a:extLst>
          </p:cNvPr>
          <p:cNvCxnSpPr>
            <a:stCxn id="5" idx="3"/>
            <a:endCxn id="8" idx="0"/>
          </p:cNvCxnSpPr>
          <p:nvPr/>
        </p:nvCxnSpPr>
        <p:spPr>
          <a:xfrm>
            <a:off x="6907476" y="2082635"/>
            <a:ext cx="0" cy="32805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594950-5BC0-4B53-B776-6BE340F475AB}"/>
              </a:ext>
            </a:extLst>
          </p:cNvPr>
          <p:cNvCxnSpPr>
            <a:stCxn id="11" idx="3"/>
            <a:endCxn id="9" idx="0"/>
          </p:cNvCxnSpPr>
          <p:nvPr/>
        </p:nvCxnSpPr>
        <p:spPr>
          <a:xfrm>
            <a:off x="8983677"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06C57F-6693-493E-BC24-2258F4565D4B}"/>
              </a:ext>
            </a:extLst>
          </p:cNvPr>
          <p:cNvCxnSpPr>
            <a:stCxn id="12" idx="3"/>
            <a:endCxn id="10" idx="0"/>
          </p:cNvCxnSpPr>
          <p:nvPr/>
        </p:nvCxnSpPr>
        <p:spPr>
          <a:xfrm>
            <a:off x="11059879"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63C0C3-D84D-4CF2-96ED-5B44D66E6F58}"/>
              </a:ext>
            </a:extLst>
          </p:cNvPr>
          <p:cNvCxnSpPr>
            <a:stCxn id="4" idx="2"/>
            <a:endCxn id="18" idx="0"/>
          </p:cNvCxnSpPr>
          <p:nvPr/>
        </p:nvCxnSpPr>
        <p:spPr>
          <a:xfrm>
            <a:off x="2755072" y="3230088"/>
            <a:ext cx="415240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B3676A-7960-48DB-8C62-1434C0964070}"/>
              </a:ext>
            </a:extLst>
          </p:cNvPr>
          <p:cNvCxnSpPr>
            <a:stCxn id="7" idx="2"/>
            <a:endCxn id="18" idx="0"/>
          </p:cNvCxnSpPr>
          <p:nvPr/>
        </p:nvCxnSpPr>
        <p:spPr>
          <a:xfrm>
            <a:off x="4831274" y="3230087"/>
            <a:ext cx="2076201"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54D7D2-C7F7-45CF-9F36-A527C407BD56}"/>
              </a:ext>
            </a:extLst>
          </p:cNvPr>
          <p:cNvCxnSpPr>
            <a:stCxn id="8" idx="2"/>
            <a:endCxn id="18" idx="0"/>
          </p:cNvCxnSpPr>
          <p:nvPr/>
        </p:nvCxnSpPr>
        <p:spPr>
          <a:xfrm flipH="1">
            <a:off x="6907475" y="3230086"/>
            <a:ext cx="1" cy="33844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5D21E4-76A0-440F-ABC8-C5257CD3BDDE}"/>
              </a:ext>
            </a:extLst>
          </p:cNvPr>
          <p:cNvCxnSpPr>
            <a:stCxn id="9" idx="2"/>
            <a:endCxn id="18" idx="0"/>
          </p:cNvCxnSpPr>
          <p:nvPr/>
        </p:nvCxnSpPr>
        <p:spPr>
          <a:xfrm flipH="1">
            <a:off x="6907475" y="3230085"/>
            <a:ext cx="2076203"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DA0801-D491-4A8A-B913-092E9993DB3A}"/>
              </a:ext>
            </a:extLst>
          </p:cNvPr>
          <p:cNvCxnSpPr>
            <a:stCxn id="10" idx="2"/>
            <a:endCxn id="18" idx="0"/>
          </p:cNvCxnSpPr>
          <p:nvPr/>
        </p:nvCxnSpPr>
        <p:spPr>
          <a:xfrm flipH="1">
            <a:off x="6907475" y="3230085"/>
            <a:ext cx="4152405"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C6F9A21-8364-470D-A7C7-A5DA98AF1A91}"/>
              </a:ext>
            </a:extLst>
          </p:cNvPr>
          <p:cNvCxnSpPr>
            <a:stCxn id="18" idx="2"/>
            <a:endCxn id="19" idx="0"/>
          </p:cNvCxnSpPr>
          <p:nvPr/>
        </p:nvCxnSpPr>
        <p:spPr>
          <a:xfrm flipH="1">
            <a:off x="2755071" y="4387932"/>
            <a:ext cx="4152404" cy="3443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442242-2581-4FAA-AD80-713CE007BE32}"/>
              </a:ext>
            </a:extLst>
          </p:cNvPr>
          <p:cNvCxnSpPr>
            <a:stCxn id="18" idx="2"/>
            <a:endCxn id="20" idx="0"/>
          </p:cNvCxnSpPr>
          <p:nvPr/>
        </p:nvCxnSpPr>
        <p:spPr>
          <a:xfrm flipH="1">
            <a:off x="4831274" y="4387932"/>
            <a:ext cx="207620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46E698-E87F-4CAA-A0C1-76F28050F9F1}"/>
              </a:ext>
            </a:extLst>
          </p:cNvPr>
          <p:cNvCxnSpPr>
            <a:stCxn id="18" idx="2"/>
            <a:endCxn id="21" idx="0"/>
          </p:cNvCxnSpPr>
          <p:nvPr/>
        </p:nvCxnSpPr>
        <p:spPr>
          <a:xfrm>
            <a:off x="6907475" y="4387932"/>
            <a:ext cx="1" cy="338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EEECB0-B2B7-4CE2-88AB-0385E7F045D0}"/>
              </a:ext>
            </a:extLst>
          </p:cNvPr>
          <p:cNvCxnSpPr>
            <a:stCxn id="18" idx="2"/>
            <a:endCxn id="22" idx="0"/>
          </p:cNvCxnSpPr>
          <p:nvPr/>
        </p:nvCxnSpPr>
        <p:spPr>
          <a:xfrm>
            <a:off x="6907475" y="4387932"/>
            <a:ext cx="2076203"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76D745A-F00B-4675-A2FE-82C5EB1EC082}"/>
              </a:ext>
            </a:extLst>
          </p:cNvPr>
          <p:cNvCxnSpPr>
            <a:stCxn id="18" idx="2"/>
            <a:endCxn id="23" idx="0"/>
          </p:cNvCxnSpPr>
          <p:nvPr/>
        </p:nvCxnSpPr>
        <p:spPr>
          <a:xfrm>
            <a:off x="6907475" y="4387932"/>
            <a:ext cx="4152405"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81696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3.33333E-6 L 0.18932 0.23333 " pathEditMode="relative" rAng="0" ptsTypes="AA">
                                      <p:cBhvr>
                                        <p:cTn id="6" dur="1000" fill="hold"/>
                                        <p:tgtEl>
                                          <p:spTgt spid="2"/>
                                        </p:tgtEl>
                                        <p:attrNameLst>
                                          <p:attrName>ppt_x</p:attrName>
                                          <p:attrName>ppt_y</p:attrName>
                                        </p:attrNameLst>
                                      </p:cBhvr>
                                      <p:rCtr x="9466" y="11667"/>
                                    </p:animMotion>
                                  </p:childTnLst>
                                </p:cTn>
                              </p:par>
                              <p:par>
                                <p:cTn id="7" presetID="9" presetClass="exit" presetSubtype="0" fill="hold" grpId="0" nodeType="withEffect">
                                  <p:stCondLst>
                                    <p:cond delay="250"/>
                                  </p:stCondLst>
                                  <p:childTnLst>
                                    <p:animEffect transition="out" filter="dissolv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par>
                                <p:cTn id="10" presetID="9" presetClass="exit" presetSubtype="0" fill="hold" grpId="0" nodeType="withEffect">
                                  <p:stCondLst>
                                    <p:cond delay="25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9" presetClass="exit" presetSubtype="0" fill="hold" grpId="0" nodeType="withEffect">
                                  <p:stCondLst>
                                    <p:cond delay="250"/>
                                  </p:stCondLst>
                                  <p:childTnLst>
                                    <p:animEffect transition="out" filter="dissolv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9" presetClass="exit" presetSubtype="0" fill="hold" grpId="0" nodeType="withEffect">
                                  <p:stCondLst>
                                    <p:cond delay="250"/>
                                  </p:stCondLst>
                                  <p:childTnLst>
                                    <p:animEffect transition="out" filter="dissolv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9" presetClass="exit" presetSubtype="0" fill="hold" grpId="0" nodeType="withEffect">
                                  <p:stCondLst>
                                    <p:cond delay="25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25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250"/>
                                  </p:stCondLst>
                                  <p:childTnLst>
                                    <p:animEffect transition="out" filter="dissolv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par>
                                <p:cTn id="28" presetID="9" presetClass="exit" presetSubtype="0" fill="hold" grpId="0" nodeType="withEffect">
                                  <p:stCondLst>
                                    <p:cond delay="250"/>
                                  </p:stCondLst>
                                  <p:childTnLst>
                                    <p:animEffect transition="out" filter="dissolv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9" presetClass="exit" presetSubtype="0" fill="hold" grpId="0" nodeType="withEffect">
                                  <p:stCondLst>
                                    <p:cond delay="250"/>
                                  </p:stCondLst>
                                  <p:childTnLst>
                                    <p:animEffect transition="out" filter="dissolve">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par>
                                <p:cTn id="34" presetID="9" presetClass="exit" presetSubtype="0" fill="hold" grpId="0" nodeType="withEffect">
                                  <p:stCondLst>
                                    <p:cond delay="250"/>
                                  </p:stCondLst>
                                  <p:childTnLst>
                                    <p:animEffect transition="out" filter="dissolv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par>
                                <p:cTn id="37" presetID="9" presetClass="exit" presetSubtype="0" fill="hold" grpId="0" nodeType="withEffect">
                                  <p:stCondLst>
                                    <p:cond delay="250"/>
                                  </p:stCondLst>
                                  <p:childTnLst>
                                    <p:animEffect transition="out" filter="dissolve">
                                      <p:cBhvr>
                                        <p:cTn id="38" dur="500"/>
                                        <p:tgtEl>
                                          <p:spTgt spid="19"/>
                                        </p:tgtEl>
                                      </p:cBhvr>
                                    </p:animEffect>
                                    <p:set>
                                      <p:cBhvr>
                                        <p:cTn id="39" dur="1" fill="hold">
                                          <p:stCondLst>
                                            <p:cond delay="499"/>
                                          </p:stCondLst>
                                        </p:cTn>
                                        <p:tgtEl>
                                          <p:spTgt spid="19"/>
                                        </p:tgtEl>
                                        <p:attrNameLst>
                                          <p:attrName>style.visibility</p:attrName>
                                        </p:attrNameLst>
                                      </p:cBhvr>
                                      <p:to>
                                        <p:strVal val="hidden"/>
                                      </p:to>
                                    </p:set>
                                  </p:childTnLst>
                                </p:cTn>
                              </p:par>
                              <p:par>
                                <p:cTn id="40" presetID="9" presetClass="exit" presetSubtype="0" fill="hold" grpId="0" nodeType="withEffect">
                                  <p:stCondLst>
                                    <p:cond delay="250"/>
                                  </p:stCondLst>
                                  <p:childTnLst>
                                    <p:animEffect transition="out" filter="dissolve">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par>
                                <p:cTn id="43" presetID="9" presetClass="exit" presetSubtype="0" fill="hold" grpId="0" nodeType="withEffect">
                                  <p:stCondLst>
                                    <p:cond delay="250"/>
                                  </p:stCondLst>
                                  <p:childTnLst>
                                    <p:animEffect transition="out" filter="dissolve">
                                      <p:cBhvr>
                                        <p:cTn id="44" dur="500"/>
                                        <p:tgtEl>
                                          <p:spTgt spid="21"/>
                                        </p:tgtEl>
                                      </p:cBhvr>
                                    </p:animEffect>
                                    <p:set>
                                      <p:cBhvr>
                                        <p:cTn id="45" dur="1" fill="hold">
                                          <p:stCondLst>
                                            <p:cond delay="499"/>
                                          </p:stCondLst>
                                        </p:cTn>
                                        <p:tgtEl>
                                          <p:spTgt spid="21"/>
                                        </p:tgtEl>
                                        <p:attrNameLst>
                                          <p:attrName>style.visibility</p:attrName>
                                        </p:attrNameLst>
                                      </p:cBhvr>
                                      <p:to>
                                        <p:strVal val="hidden"/>
                                      </p:to>
                                    </p:set>
                                  </p:childTnLst>
                                </p:cTn>
                              </p:par>
                              <p:par>
                                <p:cTn id="46" presetID="9" presetClass="exit" presetSubtype="0" fill="hold" grpId="0" nodeType="withEffect">
                                  <p:stCondLst>
                                    <p:cond delay="250"/>
                                  </p:stCondLst>
                                  <p:childTnLst>
                                    <p:animEffect transition="out" filter="dissolv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par>
                                <p:cTn id="49" presetID="9" presetClass="exit" presetSubtype="0" fill="hold" grpId="0" nodeType="withEffect">
                                  <p:stCondLst>
                                    <p:cond delay="250"/>
                                  </p:stCondLst>
                                  <p:childTnLst>
                                    <p:animEffect transition="out" filter="dissolv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par>
                                <p:cTn id="52" presetID="9" presetClass="exit" presetSubtype="0" fill="hold" nodeType="withEffect">
                                  <p:stCondLst>
                                    <p:cond delay="250"/>
                                  </p:stCondLst>
                                  <p:childTnLst>
                                    <p:animEffect transition="out" filter="dissolve">
                                      <p:cBhvr>
                                        <p:cTn id="53" dur="500"/>
                                        <p:tgtEl>
                                          <p:spTgt spid="27"/>
                                        </p:tgtEl>
                                      </p:cBhvr>
                                    </p:animEffect>
                                    <p:set>
                                      <p:cBhvr>
                                        <p:cTn id="54" dur="1" fill="hold">
                                          <p:stCondLst>
                                            <p:cond delay="499"/>
                                          </p:stCondLst>
                                        </p:cTn>
                                        <p:tgtEl>
                                          <p:spTgt spid="27"/>
                                        </p:tgtEl>
                                        <p:attrNameLst>
                                          <p:attrName>style.visibility</p:attrName>
                                        </p:attrNameLst>
                                      </p:cBhvr>
                                      <p:to>
                                        <p:strVal val="hidden"/>
                                      </p:to>
                                    </p:set>
                                  </p:childTnLst>
                                </p:cTn>
                              </p:par>
                              <p:par>
                                <p:cTn id="55" presetID="9" presetClass="exit" presetSubtype="0" fill="hold" nodeType="withEffect">
                                  <p:stCondLst>
                                    <p:cond delay="25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xit" presetSubtype="0" fill="hold" nodeType="withEffect">
                                  <p:stCondLst>
                                    <p:cond delay="250"/>
                                  </p:stCondLst>
                                  <p:childTnLst>
                                    <p:animEffect transition="out" filter="dissolve">
                                      <p:cBhvr>
                                        <p:cTn id="59" dur="500"/>
                                        <p:tgtEl>
                                          <p:spTgt spid="32"/>
                                        </p:tgtEl>
                                      </p:cBhvr>
                                    </p:animEffect>
                                    <p:set>
                                      <p:cBhvr>
                                        <p:cTn id="60" dur="1" fill="hold">
                                          <p:stCondLst>
                                            <p:cond delay="499"/>
                                          </p:stCondLst>
                                        </p:cTn>
                                        <p:tgtEl>
                                          <p:spTgt spid="32"/>
                                        </p:tgtEl>
                                        <p:attrNameLst>
                                          <p:attrName>style.visibility</p:attrName>
                                        </p:attrNameLst>
                                      </p:cBhvr>
                                      <p:to>
                                        <p:strVal val="hidden"/>
                                      </p:to>
                                    </p:set>
                                  </p:childTnLst>
                                </p:cTn>
                              </p:par>
                              <p:par>
                                <p:cTn id="61" presetID="9" presetClass="exit" presetSubtype="0" fill="hold" nodeType="withEffect">
                                  <p:stCondLst>
                                    <p:cond delay="250"/>
                                  </p:stCondLst>
                                  <p:childTnLst>
                                    <p:animEffect transition="out" filter="dissolve">
                                      <p:cBhvr>
                                        <p:cTn id="62" dur="500"/>
                                        <p:tgtEl>
                                          <p:spTgt spid="38"/>
                                        </p:tgtEl>
                                      </p:cBhvr>
                                    </p:animEffect>
                                    <p:set>
                                      <p:cBhvr>
                                        <p:cTn id="63" dur="1" fill="hold">
                                          <p:stCondLst>
                                            <p:cond delay="499"/>
                                          </p:stCondLst>
                                        </p:cTn>
                                        <p:tgtEl>
                                          <p:spTgt spid="38"/>
                                        </p:tgtEl>
                                        <p:attrNameLst>
                                          <p:attrName>style.visibility</p:attrName>
                                        </p:attrNameLst>
                                      </p:cBhvr>
                                      <p:to>
                                        <p:strVal val="hidden"/>
                                      </p:to>
                                    </p:set>
                                  </p:childTnLst>
                                </p:cTn>
                              </p:par>
                              <p:par>
                                <p:cTn id="64" presetID="9" presetClass="exit" presetSubtype="0" fill="hold" nodeType="withEffect">
                                  <p:stCondLst>
                                    <p:cond delay="250"/>
                                  </p:stCondLst>
                                  <p:childTnLst>
                                    <p:animEffect transition="out" filter="dissolve">
                                      <p:cBhvr>
                                        <p:cTn id="65" dur="500"/>
                                        <p:tgtEl>
                                          <p:spTgt spid="43"/>
                                        </p:tgtEl>
                                      </p:cBhvr>
                                    </p:animEffect>
                                    <p:set>
                                      <p:cBhvr>
                                        <p:cTn id="66" dur="1" fill="hold">
                                          <p:stCondLst>
                                            <p:cond delay="499"/>
                                          </p:stCondLst>
                                        </p:cTn>
                                        <p:tgtEl>
                                          <p:spTgt spid="43"/>
                                        </p:tgtEl>
                                        <p:attrNameLst>
                                          <p:attrName>style.visibility</p:attrName>
                                        </p:attrNameLst>
                                      </p:cBhvr>
                                      <p:to>
                                        <p:strVal val="hidden"/>
                                      </p:to>
                                    </p:set>
                                  </p:childTnLst>
                                </p:cTn>
                              </p:par>
                              <p:par>
                                <p:cTn id="67" presetID="9" presetClass="exit" presetSubtype="0" fill="hold" nodeType="withEffect">
                                  <p:stCondLst>
                                    <p:cond delay="250"/>
                                  </p:stCondLst>
                                  <p:childTnLst>
                                    <p:animEffect transition="out" filter="dissolve">
                                      <p:cBhvr>
                                        <p:cTn id="68" dur="500"/>
                                        <p:tgtEl>
                                          <p:spTgt spid="45"/>
                                        </p:tgtEl>
                                      </p:cBhvr>
                                    </p:animEffect>
                                    <p:set>
                                      <p:cBhvr>
                                        <p:cTn id="69" dur="1" fill="hold">
                                          <p:stCondLst>
                                            <p:cond delay="499"/>
                                          </p:stCondLst>
                                        </p:cTn>
                                        <p:tgtEl>
                                          <p:spTgt spid="45"/>
                                        </p:tgtEl>
                                        <p:attrNameLst>
                                          <p:attrName>style.visibility</p:attrName>
                                        </p:attrNameLst>
                                      </p:cBhvr>
                                      <p:to>
                                        <p:strVal val="hidden"/>
                                      </p:to>
                                    </p:set>
                                  </p:childTnLst>
                                </p:cTn>
                              </p:par>
                              <p:par>
                                <p:cTn id="70" presetID="9" presetClass="exit" presetSubtype="0" fill="hold" nodeType="withEffect">
                                  <p:stCondLst>
                                    <p:cond delay="250"/>
                                  </p:stCondLst>
                                  <p:childTnLst>
                                    <p:animEffect transition="out" filter="dissolve">
                                      <p:cBhvr>
                                        <p:cTn id="71" dur="500"/>
                                        <p:tgtEl>
                                          <p:spTgt spid="47"/>
                                        </p:tgtEl>
                                      </p:cBhvr>
                                    </p:animEffect>
                                    <p:set>
                                      <p:cBhvr>
                                        <p:cTn id="72" dur="1" fill="hold">
                                          <p:stCondLst>
                                            <p:cond delay="499"/>
                                          </p:stCondLst>
                                        </p:cTn>
                                        <p:tgtEl>
                                          <p:spTgt spid="47"/>
                                        </p:tgtEl>
                                        <p:attrNameLst>
                                          <p:attrName>style.visibility</p:attrName>
                                        </p:attrNameLst>
                                      </p:cBhvr>
                                      <p:to>
                                        <p:strVal val="hidden"/>
                                      </p:to>
                                    </p:set>
                                  </p:childTnLst>
                                </p:cTn>
                              </p:par>
                              <p:par>
                                <p:cTn id="73" presetID="9" presetClass="exit" presetSubtype="0" fill="hold" nodeType="withEffect">
                                  <p:stCondLst>
                                    <p:cond delay="250"/>
                                  </p:stCondLst>
                                  <p:childTnLst>
                                    <p:animEffect transition="out" filter="dissolv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9" presetClass="exit" presetSubtype="0" fill="hold" nodeType="withEffect">
                                  <p:stCondLst>
                                    <p:cond delay="250"/>
                                  </p:stCondLst>
                                  <p:childTnLst>
                                    <p:animEffect transition="out" filter="dissolve">
                                      <p:cBhvr>
                                        <p:cTn id="77" dur="500"/>
                                        <p:tgtEl>
                                          <p:spTgt spid="51"/>
                                        </p:tgtEl>
                                      </p:cBhvr>
                                    </p:animEffect>
                                    <p:set>
                                      <p:cBhvr>
                                        <p:cTn id="78" dur="1" fill="hold">
                                          <p:stCondLst>
                                            <p:cond delay="499"/>
                                          </p:stCondLst>
                                        </p:cTn>
                                        <p:tgtEl>
                                          <p:spTgt spid="51"/>
                                        </p:tgtEl>
                                        <p:attrNameLst>
                                          <p:attrName>style.visibility</p:attrName>
                                        </p:attrNameLst>
                                      </p:cBhvr>
                                      <p:to>
                                        <p:strVal val="hidden"/>
                                      </p:to>
                                    </p:set>
                                  </p:childTnLst>
                                </p:cTn>
                              </p:par>
                              <p:par>
                                <p:cTn id="79" presetID="9" presetClass="exit" presetSubtype="0" fill="hold" nodeType="withEffect">
                                  <p:stCondLst>
                                    <p:cond delay="250"/>
                                  </p:stCondLst>
                                  <p:childTnLst>
                                    <p:animEffect transition="out" filter="dissolve">
                                      <p:cBhvr>
                                        <p:cTn id="80" dur="500"/>
                                        <p:tgtEl>
                                          <p:spTgt spid="53"/>
                                        </p:tgtEl>
                                      </p:cBhvr>
                                    </p:animEffect>
                                    <p:set>
                                      <p:cBhvr>
                                        <p:cTn id="81" dur="1" fill="hold">
                                          <p:stCondLst>
                                            <p:cond delay="499"/>
                                          </p:stCondLst>
                                        </p:cTn>
                                        <p:tgtEl>
                                          <p:spTgt spid="53"/>
                                        </p:tgtEl>
                                        <p:attrNameLst>
                                          <p:attrName>style.visibility</p:attrName>
                                        </p:attrNameLst>
                                      </p:cBhvr>
                                      <p:to>
                                        <p:strVal val="hidden"/>
                                      </p:to>
                                    </p:set>
                                  </p:childTnLst>
                                </p:cTn>
                              </p:par>
                              <p:par>
                                <p:cTn id="82" presetID="9" presetClass="exit" presetSubtype="0" fill="hold" nodeType="withEffect">
                                  <p:stCondLst>
                                    <p:cond delay="250"/>
                                  </p:stCondLst>
                                  <p:childTnLst>
                                    <p:animEffect transition="out" filter="dissolv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9" presetClass="exit" presetSubtype="0" fill="hold" nodeType="withEffect">
                                  <p:stCondLst>
                                    <p:cond delay="250"/>
                                  </p:stCondLst>
                                  <p:childTnLst>
                                    <p:animEffect transition="out" filter="dissolve">
                                      <p:cBhvr>
                                        <p:cTn id="86" dur="500"/>
                                        <p:tgtEl>
                                          <p:spTgt spid="57"/>
                                        </p:tgtEl>
                                      </p:cBhvr>
                                    </p:animEffect>
                                    <p:set>
                                      <p:cBhvr>
                                        <p:cTn id="87" dur="1" fill="hold">
                                          <p:stCondLst>
                                            <p:cond delay="499"/>
                                          </p:stCondLst>
                                        </p:cTn>
                                        <p:tgtEl>
                                          <p:spTgt spid="57"/>
                                        </p:tgtEl>
                                        <p:attrNameLst>
                                          <p:attrName>style.visibility</p:attrName>
                                        </p:attrNameLst>
                                      </p:cBhvr>
                                      <p:to>
                                        <p:strVal val="hidden"/>
                                      </p:to>
                                    </p:set>
                                  </p:childTnLst>
                                </p:cTn>
                              </p:par>
                              <p:par>
                                <p:cTn id="88" presetID="9" presetClass="exit" presetSubtype="0" fill="hold" nodeType="withEffect">
                                  <p:stCondLst>
                                    <p:cond delay="250"/>
                                  </p:stCondLst>
                                  <p:childTnLst>
                                    <p:animEffect transition="out" filter="dissolve">
                                      <p:cBhvr>
                                        <p:cTn id="89" dur="500"/>
                                        <p:tgtEl>
                                          <p:spTgt spid="59"/>
                                        </p:tgtEl>
                                      </p:cBhvr>
                                    </p:animEffect>
                                    <p:set>
                                      <p:cBhvr>
                                        <p:cTn id="90" dur="1" fill="hold">
                                          <p:stCondLst>
                                            <p:cond delay="499"/>
                                          </p:stCondLst>
                                        </p:cTn>
                                        <p:tgtEl>
                                          <p:spTgt spid="59"/>
                                        </p:tgtEl>
                                        <p:attrNameLst>
                                          <p:attrName>style.visibility</p:attrName>
                                        </p:attrNameLst>
                                      </p:cBhvr>
                                      <p:to>
                                        <p:strVal val="hidden"/>
                                      </p:to>
                                    </p:set>
                                  </p:childTnLst>
                                </p:cTn>
                              </p:par>
                              <p:par>
                                <p:cTn id="91" presetID="9" presetClass="exit" presetSubtype="0" fill="hold" nodeType="withEffect">
                                  <p:stCondLst>
                                    <p:cond delay="250"/>
                                  </p:stCondLst>
                                  <p:childTnLst>
                                    <p:animEffect transition="out" filter="dissolve">
                                      <p:cBhvr>
                                        <p:cTn id="92" dur="500"/>
                                        <p:tgtEl>
                                          <p:spTgt spid="61"/>
                                        </p:tgtEl>
                                      </p:cBhvr>
                                    </p:animEffect>
                                    <p:set>
                                      <p:cBhvr>
                                        <p:cTn id="93" dur="1" fill="hold">
                                          <p:stCondLst>
                                            <p:cond delay="499"/>
                                          </p:stCondLst>
                                        </p:cTn>
                                        <p:tgtEl>
                                          <p:spTgt spid="61"/>
                                        </p:tgtEl>
                                        <p:attrNameLst>
                                          <p:attrName>style.visibility</p:attrName>
                                        </p:attrNameLst>
                                      </p:cBhvr>
                                      <p:to>
                                        <p:strVal val="hidden"/>
                                      </p:to>
                                    </p:set>
                                  </p:childTnLst>
                                </p:cTn>
                              </p:par>
                              <p:par>
                                <p:cTn id="94" presetID="9" presetClass="exit" presetSubtype="0" fill="hold" nodeType="withEffect">
                                  <p:stCondLst>
                                    <p:cond delay="250"/>
                                  </p:stCondLst>
                                  <p:childTnLst>
                                    <p:animEffect transition="out" filter="dissolve">
                                      <p:cBhvr>
                                        <p:cTn id="95" dur="500"/>
                                        <p:tgtEl>
                                          <p:spTgt spid="63"/>
                                        </p:tgtEl>
                                      </p:cBhvr>
                                    </p:animEffect>
                                    <p:set>
                                      <p:cBhvr>
                                        <p:cTn id="96" dur="1" fill="hold">
                                          <p:stCondLst>
                                            <p:cond delay="499"/>
                                          </p:stCondLst>
                                        </p:cTn>
                                        <p:tgtEl>
                                          <p:spTgt spid="63"/>
                                        </p:tgtEl>
                                        <p:attrNameLst>
                                          <p:attrName>style.visibility</p:attrName>
                                        </p:attrNameLst>
                                      </p:cBhvr>
                                      <p:to>
                                        <p:strVal val="hidden"/>
                                      </p:to>
                                    </p:set>
                                  </p:childTnLst>
                                </p:cTn>
                              </p:par>
                              <p:par>
                                <p:cTn id="97" presetID="9" presetClass="exit" presetSubtype="0" fill="hold" nodeType="withEffect">
                                  <p:stCondLst>
                                    <p:cond delay="250"/>
                                  </p:stCondLst>
                                  <p:childTnLst>
                                    <p:animEffect transition="out" filter="dissolve">
                                      <p:cBhvr>
                                        <p:cTn id="98" dur="500"/>
                                        <p:tgtEl>
                                          <p:spTgt spid="65"/>
                                        </p:tgtEl>
                                      </p:cBhvr>
                                    </p:animEffect>
                                    <p:set>
                                      <p:cBhvr>
                                        <p:cTn id="99"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5" grpId="0" animBg="1"/>
      <p:bldP spid="11" grpId="0" animBg="1"/>
      <p:bldP spid="12" grpId="0" animBg="1"/>
      <p:bldP spid="14" grpId="0" animBg="1"/>
      <p:bldP spid="15" grpId="0" animBg="1"/>
      <p:bldP spid="16" grpId="0" animBg="1"/>
      <p:bldP spid="18" grpId="0" animBg="1"/>
      <p:bldP spid="19" grpId="0" animBg="1"/>
      <p:bldP spid="20" grpId="0" animBg="1"/>
      <p:bldP spid="21" grpId="0" animBg="1"/>
      <p:bldP spid="22" grpId="0" animBg="1"/>
      <p:bldP spid="2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grpSp>
        <p:nvGrpSpPr>
          <p:cNvPr id="2" name="Group 1">
            <a:extLst>
              <a:ext uri="{FF2B5EF4-FFF2-40B4-BE49-F238E27FC236}">
                <a16:creationId xmlns:a16="http://schemas.microsoft.com/office/drawing/2014/main" id="{4B40209F-756D-4EBC-A48E-1702393B13C6}"/>
              </a:ext>
            </a:extLst>
          </p:cNvPr>
          <p:cNvGrpSpPr/>
          <p:nvPr/>
        </p:nvGrpSpPr>
        <p:grpSpPr>
          <a:xfrm>
            <a:off x="4167249" y="2027711"/>
            <a:ext cx="3857501" cy="2802577"/>
            <a:chOff x="1864422" y="427511"/>
            <a:chExt cx="3857501" cy="2802577"/>
          </a:xfrm>
        </p:grpSpPr>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69963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1446550"/>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CRUD Operations using HTTP Trigger</a:t>
            </a:r>
          </a:p>
        </p:txBody>
      </p:sp>
    </p:spTree>
    <p:extLst>
      <p:ext uri="{BB962C8B-B14F-4D97-AF65-F5344CB8AC3E}">
        <p14:creationId xmlns:p14="http://schemas.microsoft.com/office/powerpoint/2010/main" val="2929131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2123658"/>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Generating Open API Details for Endpoints</a:t>
            </a:r>
          </a:p>
        </p:txBody>
      </p:sp>
    </p:spTree>
    <p:extLst>
      <p:ext uri="{BB962C8B-B14F-4D97-AF65-F5344CB8AC3E}">
        <p14:creationId xmlns:p14="http://schemas.microsoft.com/office/powerpoint/2010/main" val="12936491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1446550"/>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Using the Azure SQL Bindings</a:t>
            </a:r>
          </a:p>
        </p:txBody>
      </p:sp>
    </p:spTree>
    <p:extLst>
      <p:ext uri="{BB962C8B-B14F-4D97-AF65-F5344CB8AC3E}">
        <p14:creationId xmlns:p14="http://schemas.microsoft.com/office/powerpoint/2010/main" val="34650378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2123658"/>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Keeping Reference Data Up to Date</a:t>
            </a:r>
          </a:p>
        </p:txBody>
      </p:sp>
    </p:spTree>
    <p:extLst>
      <p:ext uri="{BB962C8B-B14F-4D97-AF65-F5344CB8AC3E}">
        <p14:creationId xmlns:p14="http://schemas.microsoft.com/office/powerpoint/2010/main" val="13667519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8F0EE-F016-4A3A-95F9-92B8F75E15A6}"/>
              </a:ext>
            </a:extLst>
          </p:cNvPr>
          <p:cNvSpPr>
            <a:spLocks noGrp="1"/>
          </p:cNvSpPr>
          <p:nvPr>
            <p:ph type="title"/>
          </p:nvPr>
        </p:nvSpPr>
        <p:spPr/>
        <p:txBody>
          <a:bodyPr/>
          <a:lstStyle/>
          <a:p>
            <a:r>
              <a:rPr lang="en-US" dirty="0"/>
              <a:t>Best Practices</a:t>
            </a:r>
          </a:p>
        </p:txBody>
      </p:sp>
      <p:sp>
        <p:nvSpPr>
          <p:cNvPr id="3" name="Text Placeholder 2">
            <a:extLst>
              <a:ext uri="{FF2B5EF4-FFF2-40B4-BE49-F238E27FC236}">
                <a16:creationId xmlns:a16="http://schemas.microsoft.com/office/drawing/2014/main" id="{121A36DC-FF34-4C9E-B710-EA5F2BFA2B87}"/>
              </a:ext>
            </a:extLst>
          </p:cNvPr>
          <p:cNvSpPr>
            <a:spLocks noGrp="1"/>
          </p:cNvSpPr>
          <p:nvPr>
            <p:ph type="body" idx="1"/>
          </p:nvPr>
        </p:nvSpPr>
        <p:spPr/>
        <p:txBody>
          <a:bodyPr/>
          <a:lstStyle/>
          <a:p>
            <a:r>
              <a:rPr lang="en-US" dirty="0"/>
              <a:t>Building Microservice REST APIs Using Azure Functions</a:t>
            </a:r>
          </a:p>
        </p:txBody>
      </p:sp>
    </p:spTree>
    <p:extLst>
      <p:ext uri="{BB962C8B-B14F-4D97-AF65-F5344CB8AC3E}">
        <p14:creationId xmlns:p14="http://schemas.microsoft.com/office/powerpoint/2010/main" val="6347724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601446" cy="1015663"/>
          </a:xfrm>
          <a:prstGeom prst="rect">
            <a:avLst/>
          </a:prstGeom>
          <a:noFill/>
        </p:spPr>
        <p:txBody>
          <a:bodyPr wrap="none" rtlCol="0">
            <a:spAutoFit/>
          </a:bodyPr>
          <a:lstStyle/>
          <a:p>
            <a:pPr algn="ctr"/>
            <a:r>
              <a:rPr lang="en-US" sz="6000" dirty="0">
                <a:solidFill>
                  <a:srgbClr val="00B050"/>
                </a:solidFill>
                <a:latin typeface="Kamerik205 8" panose="020B0803030600020004" pitchFamily="34" charset="0"/>
              </a:rPr>
              <a:t>Avoid long running functions</a:t>
            </a:r>
          </a:p>
        </p:txBody>
      </p:sp>
    </p:spTree>
    <p:extLst>
      <p:ext uri="{BB962C8B-B14F-4D97-AF65-F5344CB8AC3E}">
        <p14:creationId xmlns:p14="http://schemas.microsoft.com/office/powerpoint/2010/main" val="3087949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FCC7C-C712-4674-AE90-1B6B28E480C8}"/>
              </a:ext>
            </a:extLst>
          </p:cNvPr>
          <p:cNvSpPr>
            <a:spLocks noGrp="1"/>
          </p:cNvSpPr>
          <p:nvPr>
            <p:ph type="title"/>
          </p:nvPr>
        </p:nvSpPr>
        <p:spPr/>
        <p:txBody>
          <a:bodyPr/>
          <a:lstStyle/>
          <a:p>
            <a:r>
              <a:rPr lang="en-US" dirty="0"/>
              <a:t>What are microservices?</a:t>
            </a:r>
          </a:p>
        </p:txBody>
      </p:sp>
      <p:sp>
        <p:nvSpPr>
          <p:cNvPr id="3" name="Text Placeholder 2">
            <a:extLst>
              <a:ext uri="{FF2B5EF4-FFF2-40B4-BE49-F238E27FC236}">
                <a16:creationId xmlns:a16="http://schemas.microsoft.com/office/drawing/2014/main" id="{70842C37-195A-4CDE-B6B7-12068291E937}"/>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8234089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Avoid cross functional communication</a:t>
            </a:r>
          </a:p>
        </p:txBody>
      </p:sp>
    </p:spTree>
    <p:extLst>
      <p:ext uri="{BB962C8B-B14F-4D97-AF65-F5344CB8AC3E}">
        <p14:creationId xmlns:p14="http://schemas.microsoft.com/office/powerpoint/2010/main" val="18423999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Write functions to be stateless</a:t>
            </a:r>
          </a:p>
        </p:txBody>
      </p:sp>
    </p:spTree>
    <p:extLst>
      <p:ext uri="{BB962C8B-B14F-4D97-AF65-F5344CB8AC3E}">
        <p14:creationId xmlns:p14="http://schemas.microsoft.com/office/powerpoint/2010/main" val="1678855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Organize functions for performance and scaling</a:t>
            </a:r>
          </a:p>
        </p:txBody>
      </p:sp>
    </p:spTree>
    <p:extLst>
      <p:ext uri="{BB962C8B-B14F-4D97-AF65-F5344CB8AC3E}">
        <p14:creationId xmlns:p14="http://schemas.microsoft.com/office/powerpoint/2010/main" val="25170047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Share and manage connections</a:t>
            </a:r>
          </a:p>
        </p:txBody>
      </p:sp>
    </p:spTree>
    <p:extLst>
      <p:ext uri="{BB962C8B-B14F-4D97-AF65-F5344CB8AC3E}">
        <p14:creationId xmlns:p14="http://schemas.microsoft.com/office/powerpoint/2010/main" val="26106221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Avoid sharing storage accounts</a:t>
            </a:r>
          </a:p>
        </p:txBody>
      </p:sp>
    </p:spTree>
    <p:extLst>
      <p:ext uri="{BB962C8B-B14F-4D97-AF65-F5344CB8AC3E}">
        <p14:creationId xmlns:p14="http://schemas.microsoft.com/office/powerpoint/2010/main" val="33943819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Use async code but avoid blocking calls</a:t>
            </a:r>
          </a:p>
        </p:txBody>
      </p:sp>
    </p:spTree>
    <p:extLst>
      <p:ext uri="{BB962C8B-B14F-4D97-AF65-F5344CB8AC3E}">
        <p14:creationId xmlns:p14="http://schemas.microsoft.com/office/powerpoint/2010/main" val="31649209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5A23-1076-4817-AF0F-B7787F6795C0}"/>
              </a:ext>
            </a:extLst>
          </p:cNvPr>
          <p:cNvSpPr>
            <a:spLocks noGrp="1"/>
          </p:cNvSpPr>
          <p:nvPr>
            <p:ph type="title"/>
          </p:nvPr>
        </p:nvSpPr>
        <p:spPr/>
        <p:txBody>
          <a:bodyPr>
            <a:normAutofit fontScale="90000"/>
          </a:bodyPr>
          <a:lstStyle/>
          <a:p>
            <a:r>
              <a:rPr lang="en-US" dirty="0"/>
              <a:t>Thank You</a:t>
            </a:r>
          </a:p>
        </p:txBody>
      </p:sp>
      <p:pic>
        <p:nvPicPr>
          <p:cNvPr id="3" name="Picture 2">
            <a:extLst>
              <a:ext uri="{FF2B5EF4-FFF2-40B4-BE49-F238E27FC236}">
                <a16:creationId xmlns:a16="http://schemas.microsoft.com/office/drawing/2014/main" id="{AFB245CD-4363-4A48-9E4E-A5D75E3C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B62EC6AF-FB63-4682-B323-891D10AC65F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62EB9B5A-3F6B-4074-B483-403A6CC9D68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A794A72C-7C7D-482F-B8AC-5F0C106B52D5}"/>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E7C9BDD7-5DF8-4152-B165-6E3BB66D7754}"/>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p:spPr>
      </p:pic>
      <p:pic>
        <p:nvPicPr>
          <p:cNvPr id="8" name="Picture 7">
            <a:extLst>
              <a:ext uri="{FF2B5EF4-FFF2-40B4-BE49-F238E27FC236}">
                <a16:creationId xmlns:a16="http://schemas.microsoft.com/office/drawing/2014/main" id="{3817C766-874E-4C86-9259-7F4A3AB06A1C}"/>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EB17124E-2DBF-4621-9574-9E3C94BD83A6}"/>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705089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2D9A-1E81-458A-9210-2133BF03ABF8}"/>
              </a:ext>
            </a:extLst>
          </p:cNvPr>
          <p:cNvSpPr>
            <a:spLocks noGrp="1"/>
          </p:cNvSpPr>
          <p:nvPr>
            <p:ph type="title"/>
          </p:nvPr>
        </p:nvSpPr>
        <p:spPr/>
        <p:txBody>
          <a:bodyPr>
            <a:normAutofit fontScale="90000"/>
          </a:bodyPr>
          <a:lstStyle/>
          <a:p>
            <a:r>
              <a:rPr lang="en-US" dirty="0"/>
              <a:t>What are microservices?</a:t>
            </a:r>
          </a:p>
        </p:txBody>
      </p:sp>
      <p:grpSp>
        <p:nvGrpSpPr>
          <p:cNvPr id="3" name="Group 2">
            <a:extLst>
              <a:ext uri="{FF2B5EF4-FFF2-40B4-BE49-F238E27FC236}">
                <a16:creationId xmlns:a16="http://schemas.microsoft.com/office/drawing/2014/main" id="{7E72B759-F456-4C4F-A718-A9A71D9B2BA2}"/>
              </a:ext>
            </a:extLst>
          </p:cNvPr>
          <p:cNvGrpSpPr/>
          <p:nvPr/>
        </p:nvGrpSpPr>
        <p:grpSpPr>
          <a:xfrm>
            <a:off x="710120" y="2334638"/>
            <a:ext cx="2675106" cy="3272344"/>
            <a:chOff x="710120" y="2334638"/>
            <a:chExt cx="2675106" cy="3272344"/>
          </a:xfrm>
        </p:grpSpPr>
        <p:sp>
          <p:nvSpPr>
            <p:cNvPr id="4" name="Rectangle: Rounded Corners 3">
              <a:extLst>
                <a:ext uri="{FF2B5EF4-FFF2-40B4-BE49-F238E27FC236}">
                  <a16:creationId xmlns:a16="http://schemas.microsoft.com/office/drawing/2014/main" id="{AC92FA0A-6B9C-41A5-BB52-FE280E2FFAC6}"/>
                </a:ext>
              </a:extLst>
            </p:cNvPr>
            <p:cNvSpPr/>
            <p:nvPr/>
          </p:nvSpPr>
          <p:spPr>
            <a:xfrm>
              <a:off x="710120" y="2334638"/>
              <a:ext cx="2675106"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5" name="Rectangle: Rounded Corners 4">
              <a:extLst>
                <a:ext uri="{FF2B5EF4-FFF2-40B4-BE49-F238E27FC236}">
                  <a16:creationId xmlns:a16="http://schemas.microsoft.com/office/drawing/2014/main" id="{9AC400A7-C8A4-48FB-90A6-2DEF3877181F}"/>
                </a:ext>
              </a:extLst>
            </p:cNvPr>
            <p:cNvSpPr/>
            <p:nvPr/>
          </p:nvSpPr>
          <p:spPr>
            <a:xfrm>
              <a:off x="710120" y="3533065"/>
              <a:ext cx="2675106" cy="8754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Business Logic</a:t>
              </a:r>
            </a:p>
          </p:txBody>
        </p:sp>
        <p:sp>
          <p:nvSpPr>
            <p:cNvPr id="6" name="Rectangle: Rounded Corners 5">
              <a:extLst>
                <a:ext uri="{FF2B5EF4-FFF2-40B4-BE49-F238E27FC236}">
                  <a16:creationId xmlns:a16="http://schemas.microsoft.com/office/drawing/2014/main" id="{F2127A4E-0951-4A3F-9026-7DC68C9B83C2}"/>
                </a:ext>
              </a:extLst>
            </p:cNvPr>
            <p:cNvSpPr/>
            <p:nvPr/>
          </p:nvSpPr>
          <p:spPr>
            <a:xfrm>
              <a:off x="710120" y="4731492"/>
              <a:ext cx="2675106"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 Database</a:t>
              </a:r>
            </a:p>
          </p:txBody>
        </p:sp>
        <p:cxnSp>
          <p:nvCxnSpPr>
            <p:cNvPr id="7" name="Straight Arrow Connector 6">
              <a:extLst>
                <a:ext uri="{FF2B5EF4-FFF2-40B4-BE49-F238E27FC236}">
                  <a16:creationId xmlns:a16="http://schemas.microsoft.com/office/drawing/2014/main" id="{FB348EB5-9AA8-4FEA-A316-CFA1E7CFE690}"/>
                </a:ext>
              </a:extLst>
            </p:cNvPr>
            <p:cNvCxnSpPr>
              <a:stCxn id="4" idx="2"/>
              <a:endCxn id="5" idx="0"/>
            </p:cNvCxnSpPr>
            <p:nvPr/>
          </p:nvCxnSpPr>
          <p:spPr>
            <a:xfrm>
              <a:off x="2047673" y="3210128"/>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0F5BF8A-088E-48BA-AC2E-8FBA576C2BAA}"/>
                </a:ext>
              </a:extLst>
            </p:cNvPr>
            <p:cNvCxnSpPr>
              <a:stCxn id="5" idx="2"/>
              <a:endCxn id="6" idx="0"/>
            </p:cNvCxnSpPr>
            <p:nvPr/>
          </p:nvCxnSpPr>
          <p:spPr>
            <a:xfrm>
              <a:off x="2047673" y="4408555"/>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 name="Rectangle: Rounded Corners 8">
            <a:extLst>
              <a:ext uri="{FF2B5EF4-FFF2-40B4-BE49-F238E27FC236}">
                <a16:creationId xmlns:a16="http://schemas.microsoft.com/office/drawing/2014/main" id="{FB0D74E6-4AE3-42EB-94BE-EDFCA5E60E40}"/>
              </a:ext>
            </a:extLst>
          </p:cNvPr>
          <p:cNvSpPr/>
          <p:nvPr/>
        </p:nvSpPr>
        <p:spPr>
          <a:xfrm>
            <a:off x="4578485" y="2344366"/>
            <a:ext cx="6977971"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10" name="Rectangle: Rounded Corners 9">
            <a:extLst>
              <a:ext uri="{FF2B5EF4-FFF2-40B4-BE49-F238E27FC236}">
                <a16:creationId xmlns:a16="http://schemas.microsoft.com/office/drawing/2014/main" id="{F32024C2-518F-4E14-8910-64697E846E2A}"/>
              </a:ext>
            </a:extLst>
          </p:cNvPr>
          <p:cNvSpPr/>
          <p:nvPr/>
        </p:nvSpPr>
        <p:spPr>
          <a:xfrm>
            <a:off x="4578485"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1" name="Rectangle: Rounded Corners 10">
            <a:extLst>
              <a:ext uri="{FF2B5EF4-FFF2-40B4-BE49-F238E27FC236}">
                <a16:creationId xmlns:a16="http://schemas.microsoft.com/office/drawing/2014/main" id="{E21204F9-884A-45B1-9068-7443187AA269}"/>
              </a:ext>
            </a:extLst>
          </p:cNvPr>
          <p:cNvSpPr/>
          <p:nvPr/>
        </p:nvSpPr>
        <p:spPr>
          <a:xfrm>
            <a:off x="6355404"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2" name="Rectangle: Rounded Corners 11">
            <a:extLst>
              <a:ext uri="{FF2B5EF4-FFF2-40B4-BE49-F238E27FC236}">
                <a16:creationId xmlns:a16="http://schemas.microsoft.com/office/drawing/2014/main" id="{28558695-D885-42F9-813D-9E98DD42C095}"/>
              </a:ext>
            </a:extLst>
          </p:cNvPr>
          <p:cNvSpPr/>
          <p:nvPr/>
        </p:nvSpPr>
        <p:spPr>
          <a:xfrm>
            <a:off x="8132323"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3" name="Rectangle: Rounded Corners 12">
            <a:extLst>
              <a:ext uri="{FF2B5EF4-FFF2-40B4-BE49-F238E27FC236}">
                <a16:creationId xmlns:a16="http://schemas.microsoft.com/office/drawing/2014/main" id="{B0EEA7A6-5B70-4603-9F21-FC5AB53EDE57}"/>
              </a:ext>
            </a:extLst>
          </p:cNvPr>
          <p:cNvSpPr/>
          <p:nvPr/>
        </p:nvSpPr>
        <p:spPr>
          <a:xfrm>
            <a:off x="9909242"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4" name="Rectangle: Rounded Corners 13">
            <a:extLst>
              <a:ext uri="{FF2B5EF4-FFF2-40B4-BE49-F238E27FC236}">
                <a16:creationId xmlns:a16="http://schemas.microsoft.com/office/drawing/2014/main" id="{8F174C59-7EBF-4BF2-B408-91186EE5C7D2}"/>
              </a:ext>
            </a:extLst>
          </p:cNvPr>
          <p:cNvSpPr/>
          <p:nvPr/>
        </p:nvSpPr>
        <p:spPr>
          <a:xfrm>
            <a:off x="4578485"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5" name="Rectangle: Rounded Corners 14">
            <a:extLst>
              <a:ext uri="{FF2B5EF4-FFF2-40B4-BE49-F238E27FC236}">
                <a16:creationId xmlns:a16="http://schemas.microsoft.com/office/drawing/2014/main" id="{27263C59-D333-4CBE-BFD9-E0DB4E5C7A0A}"/>
              </a:ext>
            </a:extLst>
          </p:cNvPr>
          <p:cNvSpPr/>
          <p:nvPr/>
        </p:nvSpPr>
        <p:spPr>
          <a:xfrm>
            <a:off x="6355404" y="47353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6" name="Rectangle: Rounded Corners 15">
            <a:extLst>
              <a:ext uri="{FF2B5EF4-FFF2-40B4-BE49-F238E27FC236}">
                <a16:creationId xmlns:a16="http://schemas.microsoft.com/office/drawing/2014/main" id="{4F08FC0A-E65E-41A0-B151-3AD2BE9C34AF}"/>
              </a:ext>
            </a:extLst>
          </p:cNvPr>
          <p:cNvSpPr/>
          <p:nvPr/>
        </p:nvSpPr>
        <p:spPr>
          <a:xfrm>
            <a:off x="8132326"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7" name="Rectangle: Rounded Corners 16">
            <a:extLst>
              <a:ext uri="{FF2B5EF4-FFF2-40B4-BE49-F238E27FC236}">
                <a16:creationId xmlns:a16="http://schemas.microsoft.com/office/drawing/2014/main" id="{2BABD8B2-4419-4265-9E58-DC3B24EA8388}"/>
              </a:ext>
            </a:extLst>
          </p:cNvPr>
          <p:cNvSpPr/>
          <p:nvPr/>
        </p:nvSpPr>
        <p:spPr>
          <a:xfrm>
            <a:off x="9909248" y="47276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cxnSp>
        <p:nvCxnSpPr>
          <p:cNvPr id="18" name="Straight Arrow Connector 17">
            <a:extLst>
              <a:ext uri="{FF2B5EF4-FFF2-40B4-BE49-F238E27FC236}">
                <a16:creationId xmlns:a16="http://schemas.microsoft.com/office/drawing/2014/main" id="{C74EDF29-8538-4D31-967B-0233FC735155}"/>
              </a:ext>
            </a:extLst>
          </p:cNvPr>
          <p:cNvCxnSpPr>
            <a:cxnSpLocks/>
            <a:endCxn id="10" idx="0"/>
          </p:cNvCxnSpPr>
          <p:nvPr/>
        </p:nvCxnSpPr>
        <p:spPr>
          <a:xfrm>
            <a:off x="5402091" y="3210127"/>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BA4464-B720-4C9E-9E3F-3A07B89CE876}"/>
              </a:ext>
            </a:extLst>
          </p:cNvPr>
          <p:cNvCxnSpPr>
            <a:cxnSpLocks/>
          </p:cNvCxnSpPr>
          <p:nvPr/>
        </p:nvCxnSpPr>
        <p:spPr>
          <a:xfrm>
            <a:off x="7179008" y="320627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526D816-59FA-4AFA-87FC-F685B1BB053E}"/>
              </a:ext>
            </a:extLst>
          </p:cNvPr>
          <p:cNvCxnSpPr>
            <a:cxnSpLocks/>
          </p:cNvCxnSpPr>
          <p:nvPr/>
        </p:nvCxnSpPr>
        <p:spPr>
          <a:xfrm>
            <a:off x="8955925" y="320242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CD6C59-D7C5-49BF-95F5-3C9ECF9E4251}"/>
              </a:ext>
            </a:extLst>
          </p:cNvPr>
          <p:cNvCxnSpPr>
            <a:cxnSpLocks/>
          </p:cNvCxnSpPr>
          <p:nvPr/>
        </p:nvCxnSpPr>
        <p:spPr>
          <a:xfrm>
            <a:off x="10732842" y="319858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0232FD-4958-4CD5-9722-D070406BD8CA}"/>
              </a:ext>
            </a:extLst>
          </p:cNvPr>
          <p:cNvCxnSpPr>
            <a:cxnSpLocks/>
          </p:cNvCxnSpPr>
          <p:nvPr/>
        </p:nvCxnSpPr>
        <p:spPr>
          <a:xfrm>
            <a:off x="5429643" y="4249011"/>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FCFB0F-AFC2-4704-B2DB-5BD7C34352F4}"/>
              </a:ext>
            </a:extLst>
          </p:cNvPr>
          <p:cNvCxnSpPr>
            <a:cxnSpLocks/>
          </p:cNvCxnSpPr>
          <p:nvPr/>
        </p:nvCxnSpPr>
        <p:spPr>
          <a:xfrm>
            <a:off x="7179005" y="424901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FFF811-3843-449F-8464-71101F9CDD8C}"/>
              </a:ext>
            </a:extLst>
          </p:cNvPr>
          <p:cNvCxnSpPr>
            <a:cxnSpLocks/>
          </p:cNvCxnSpPr>
          <p:nvPr/>
        </p:nvCxnSpPr>
        <p:spPr>
          <a:xfrm>
            <a:off x="8928367" y="424900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E7E9E3F-42A3-4C47-A477-6B817703FEA8}"/>
              </a:ext>
            </a:extLst>
          </p:cNvPr>
          <p:cNvCxnSpPr>
            <a:cxnSpLocks/>
          </p:cNvCxnSpPr>
          <p:nvPr/>
        </p:nvCxnSpPr>
        <p:spPr>
          <a:xfrm>
            <a:off x="10677729" y="424900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AE7285-F768-45FC-9F14-CECBCC19BA03}"/>
              </a:ext>
            </a:extLst>
          </p:cNvPr>
          <p:cNvSpPr txBox="1"/>
          <p:nvPr/>
        </p:nvSpPr>
        <p:spPr>
          <a:xfrm>
            <a:off x="547070" y="1714416"/>
            <a:ext cx="3001206" cy="369332"/>
          </a:xfrm>
          <a:prstGeom prst="rect">
            <a:avLst/>
          </a:prstGeom>
          <a:noFill/>
        </p:spPr>
        <p:txBody>
          <a:bodyPr wrap="none" rtlCol="0">
            <a:spAutoFit/>
          </a:bodyPr>
          <a:lstStyle/>
          <a:p>
            <a:r>
              <a:rPr lang="en-US" dirty="0">
                <a:latin typeface="Kamerik205 8" panose="020B0803030600020004" pitchFamily="34" charset="0"/>
              </a:rPr>
              <a:t>Monolithic Architecture</a:t>
            </a:r>
          </a:p>
        </p:txBody>
      </p:sp>
      <p:sp>
        <p:nvSpPr>
          <p:cNvPr id="27" name="TextBox 26">
            <a:extLst>
              <a:ext uri="{FF2B5EF4-FFF2-40B4-BE49-F238E27FC236}">
                <a16:creationId xmlns:a16="http://schemas.microsoft.com/office/drawing/2014/main" id="{008A2B89-73EF-4221-B01D-B403EA295F37}"/>
              </a:ext>
            </a:extLst>
          </p:cNvPr>
          <p:cNvSpPr txBox="1"/>
          <p:nvPr/>
        </p:nvSpPr>
        <p:spPr>
          <a:xfrm>
            <a:off x="6398835" y="1714416"/>
            <a:ext cx="3466975" cy="369332"/>
          </a:xfrm>
          <a:prstGeom prst="rect">
            <a:avLst/>
          </a:prstGeom>
          <a:noFill/>
        </p:spPr>
        <p:txBody>
          <a:bodyPr wrap="none" rtlCol="0">
            <a:spAutoFit/>
          </a:bodyPr>
          <a:lstStyle/>
          <a:p>
            <a:r>
              <a:rPr lang="en-US" dirty="0">
                <a:latin typeface="Kamerik205 8" panose="020B0803030600020004" pitchFamily="34" charset="0"/>
              </a:rPr>
              <a:t>Microservices Architecture</a:t>
            </a:r>
          </a:p>
        </p:txBody>
      </p:sp>
    </p:spTree>
    <p:extLst>
      <p:ext uri="{BB962C8B-B14F-4D97-AF65-F5344CB8AC3E}">
        <p14:creationId xmlns:p14="http://schemas.microsoft.com/office/powerpoint/2010/main" val="200991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500"/>
                                        <p:tgtEl>
                                          <p:spTgt spid="18"/>
                                        </p:tgtEl>
                                      </p:cBhvr>
                                    </p:animEffect>
                                  </p:childTnLst>
                                </p:cTn>
                              </p:par>
                              <p:par>
                                <p:cTn id="38" presetID="22" presetClass="entr" presetSubtype="1"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up)">
                                      <p:cBhvr>
                                        <p:cTn id="40" dur="500"/>
                                        <p:tgtEl>
                                          <p:spTgt spid="19"/>
                                        </p:tgtEl>
                                      </p:cBhvr>
                                    </p:animEffect>
                                  </p:childTnLst>
                                </p:cTn>
                              </p:par>
                              <p:par>
                                <p:cTn id="41" presetID="22" presetClass="entr" presetSubtype="1"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par>
                                <p:cTn id="44" presetID="22" presetClass="entr" presetSubtype="1"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par>
                          <p:cTn id="61" fill="hold">
                            <p:stCondLst>
                              <p:cond delay="500"/>
                            </p:stCondLst>
                            <p:childTnLst>
                              <p:par>
                                <p:cTn id="62" presetID="22" presetClass="entr" presetSubtype="1"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up)">
                                      <p:cBhvr>
                                        <p:cTn id="64" dur="500"/>
                                        <p:tgtEl>
                                          <p:spTgt spid="22"/>
                                        </p:tgtEl>
                                      </p:cBhvr>
                                    </p:animEffect>
                                  </p:childTnLst>
                                </p:cTn>
                              </p:par>
                              <p:par>
                                <p:cTn id="65" presetID="22" presetClass="entr" presetSubtype="1"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up)">
                                      <p:cBhvr>
                                        <p:cTn id="67" dur="500"/>
                                        <p:tgtEl>
                                          <p:spTgt spid="23"/>
                                        </p:tgtEl>
                                      </p:cBhvr>
                                    </p:animEffect>
                                  </p:childTnLst>
                                </p:cTn>
                              </p:par>
                              <p:par>
                                <p:cTn id="68" presetID="22" presetClass="entr" presetSubtype="1"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up)">
                                      <p:cBhvr>
                                        <p:cTn id="70" dur="500"/>
                                        <p:tgtEl>
                                          <p:spTgt spid="24"/>
                                        </p:tgtEl>
                                      </p:cBhvr>
                                    </p:animEffect>
                                  </p:childTnLst>
                                </p:cTn>
                              </p:par>
                              <p:par>
                                <p:cTn id="71" presetID="22" presetClass="entr" presetSubtype="1"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up)">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26"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2D9A-1E81-458A-9210-2133BF03ABF8}"/>
              </a:ext>
            </a:extLst>
          </p:cNvPr>
          <p:cNvSpPr>
            <a:spLocks noGrp="1"/>
          </p:cNvSpPr>
          <p:nvPr>
            <p:ph type="title"/>
          </p:nvPr>
        </p:nvSpPr>
        <p:spPr/>
        <p:txBody>
          <a:bodyPr>
            <a:normAutofit fontScale="90000"/>
          </a:bodyPr>
          <a:lstStyle/>
          <a:p>
            <a:r>
              <a:rPr lang="en-US" dirty="0"/>
              <a:t>What are microservices?</a:t>
            </a:r>
          </a:p>
        </p:txBody>
      </p:sp>
      <p:grpSp>
        <p:nvGrpSpPr>
          <p:cNvPr id="3" name="Group 2">
            <a:extLst>
              <a:ext uri="{FF2B5EF4-FFF2-40B4-BE49-F238E27FC236}">
                <a16:creationId xmlns:a16="http://schemas.microsoft.com/office/drawing/2014/main" id="{7E72B759-F456-4C4F-A718-A9A71D9B2BA2}"/>
              </a:ext>
            </a:extLst>
          </p:cNvPr>
          <p:cNvGrpSpPr/>
          <p:nvPr/>
        </p:nvGrpSpPr>
        <p:grpSpPr>
          <a:xfrm>
            <a:off x="710120" y="2334638"/>
            <a:ext cx="2675106" cy="3272344"/>
            <a:chOff x="710120" y="2334638"/>
            <a:chExt cx="2675106" cy="3272344"/>
          </a:xfrm>
        </p:grpSpPr>
        <p:sp>
          <p:nvSpPr>
            <p:cNvPr id="4" name="Rectangle: Rounded Corners 3">
              <a:extLst>
                <a:ext uri="{FF2B5EF4-FFF2-40B4-BE49-F238E27FC236}">
                  <a16:creationId xmlns:a16="http://schemas.microsoft.com/office/drawing/2014/main" id="{AC92FA0A-6B9C-41A5-BB52-FE280E2FFAC6}"/>
                </a:ext>
              </a:extLst>
            </p:cNvPr>
            <p:cNvSpPr/>
            <p:nvPr/>
          </p:nvSpPr>
          <p:spPr>
            <a:xfrm>
              <a:off x="710120" y="2334638"/>
              <a:ext cx="2675106"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5" name="Rectangle: Rounded Corners 4">
              <a:extLst>
                <a:ext uri="{FF2B5EF4-FFF2-40B4-BE49-F238E27FC236}">
                  <a16:creationId xmlns:a16="http://schemas.microsoft.com/office/drawing/2014/main" id="{9AC400A7-C8A4-48FB-90A6-2DEF3877181F}"/>
                </a:ext>
              </a:extLst>
            </p:cNvPr>
            <p:cNvSpPr/>
            <p:nvPr/>
          </p:nvSpPr>
          <p:spPr>
            <a:xfrm>
              <a:off x="710120" y="3533065"/>
              <a:ext cx="2675106" cy="8754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Business Logic</a:t>
              </a:r>
            </a:p>
          </p:txBody>
        </p:sp>
        <p:sp>
          <p:nvSpPr>
            <p:cNvPr id="6" name="Rectangle: Rounded Corners 5">
              <a:extLst>
                <a:ext uri="{FF2B5EF4-FFF2-40B4-BE49-F238E27FC236}">
                  <a16:creationId xmlns:a16="http://schemas.microsoft.com/office/drawing/2014/main" id="{F2127A4E-0951-4A3F-9026-7DC68C9B83C2}"/>
                </a:ext>
              </a:extLst>
            </p:cNvPr>
            <p:cNvSpPr/>
            <p:nvPr/>
          </p:nvSpPr>
          <p:spPr>
            <a:xfrm>
              <a:off x="710120" y="4731492"/>
              <a:ext cx="2675106"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 Database</a:t>
              </a:r>
            </a:p>
          </p:txBody>
        </p:sp>
        <p:cxnSp>
          <p:nvCxnSpPr>
            <p:cNvPr id="7" name="Straight Arrow Connector 6">
              <a:extLst>
                <a:ext uri="{FF2B5EF4-FFF2-40B4-BE49-F238E27FC236}">
                  <a16:creationId xmlns:a16="http://schemas.microsoft.com/office/drawing/2014/main" id="{FB348EB5-9AA8-4FEA-A316-CFA1E7CFE690}"/>
                </a:ext>
              </a:extLst>
            </p:cNvPr>
            <p:cNvCxnSpPr>
              <a:stCxn id="4" idx="2"/>
              <a:endCxn id="5" idx="0"/>
            </p:cNvCxnSpPr>
            <p:nvPr/>
          </p:nvCxnSpPr>
          <p:spPr>
            <a:xfrm>
              <a:off x="2047673" y="3210128"/>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0F5BF8A-088E-48BA-AC2E-8FBA576C2BAA}"/>
                </a:ext>
              </a:extLst>
            </p:cNvPr>
            <p:cNvCxnSpPr>
              <a:stCxn id="5" idx="2"/>
              <a:endCxn id="6" idx="0"/>
            </p:cNvCxnSpPr>
            <p:nvPr/>
          </p:nvCxnSpPr>
          <p:spPr>
            <a:xfrm>
              <a:off x="2047673" y="4408555"/>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 name="Rectangle: Rounded Corners 8">
            <a:extLst>
              <a:ext uri="{FF2B5EF4-FFF2-40B4-BE49-F238E27FC236}">
                <a16:creationId xmlns:a16="http://schemas.microsoft.com/office/drawing/2014/main" id="{FB0D74E6-4AE3-42EB-94BE-EDFCA5E60E40}"/>
              </a:ext>
            </a:extLst>
          </p:cNvPr>
          <p:cNvSpPr/>
          <p:nvPr/>
        </p:nvSpPr>
        <p:spPr>
          <a:xfrm>
            <a:off x="4578485" y="2344366"/>
            <a:ext cx="6977971"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10" name="Rectangle: Rounded Corners 9">
            <a:extLst>
              <a:ext uri="{FF2B5EF4-FFF2-40B4-BE49-F238E27FC236}">
                <a16:creationId xmlns:a16="http://schemas.microsoft.com/office/drawing/2014/main" id="{F32024C2-518F-4E14-8910-64697E846E2A}"/>
              </a:ext>
            </a:extLst>
          </p:cNvPr>
          <p:cNvSpPr/>
          <p:nvPr/>
        </p:nvSpPr>
        <p:spPr>
          <a:xfrm>
            <a:off x="4578485"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1" name="Rectangle: Rounded Corners 10">
            <a:extLst>
              <a:ext uri="{FF2B5EF4-FFF2-40B4-BE49-F238E27FC236}">
                <a16:creationId xmlns:a16="http://schemas.microsoft.com/office/drawing/2014/main" id="{E21204F9-884A-45B1-9068-7443187AA269}"/>
              </a:ext>
            </a:extLst>
          </p:cNvPr>
          <p:cNvSpPr/>
          <p:nvPr/>
        </p:nvSpPr>
        <p:spPr>
          <a:xfrm>
            <a:off x="6355404"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2" name="Rectangle: Rounded Corners 11">
            <a:extLst>
              <a:ext uri="{FF2B5EF4-FFF2-40B4-BE49-F238E27FC236}">
                <a16:creationId xmlns:a16="http://schemas.microsoft.com/office/drawing/2014/main" id="{28558695-D885-42F9-813D-9E98DD42C095}"/>
              </a:ext>
            </a:extLst>
          </p:cNvPr>
          <p:cNvSpPr/>
          <p:nvPr/>
        </p:nvSpPr>
        <p:spPr>
          <a:xfrm>
            <a:off x="8132323"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3" name="Rectangle: Rounded Corners 12">
            <a:extLst>
              <a:ext uri="{FF2B5EF4-FFF2-40B4-BE49-F238E27FC236}">
                <a16:creationId xmlns:a16="http://schemas.microsoft.com/office/drawing/2014/main" id="{B0EEA7A6-5B70-4603-9F21-FC5AB53EDE57}"/>
              </a:ext>
            </a:extLst>
          </p:cNvPr>
          <p:cNvSpPr/>
          <p:nvPr/>
        </p:nvSpPr>
        <p:spPr>
          <a:xfrm>
            <a:off x="9909242"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4" name="Rectangle: Rounded Corners 13">
            <a:extLst>
              <a:ext uri="{FF2B5EF4-FFF2-40B4-BE49-F238E27FC236}">
                <a16:creationId xmlns:a16="http://schemas.microsoft.com/office/drawing/2014/main" id="{8F174C59-7EBF-4BF2-B408-91186EE5C7D2}"/>
              </a:ext>
            </a:extLst>
          </p:cNvPr>
          <p:cNvSpPr/>
          <p:nvPr/>
        </p:nvSpPr>
        <p:spPr>
          <a:xfrm>
            <a:off x="4578485"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5" name="Rectangle: Rounded Corners 14">
            <a:extLst>
              <a:ext uri="{FF2B5EF4-FFF2-40B4-BE49-F238E27FC236}">
                <a16:creationId xmlns:a16="http://schemas.microsoft.com/office/drawing/2014/main" id="{27263C59-D333-4CBE-BFD9-E0DB4E5C7A0A}"/>
              </a:ext>
            </a:extLst>
          </p:cNvPr>
          <p:cNvSpPr/>
          <p:nvPr/>
        </p:nvSpPr>
        <p:spPr>
          <a:xfrm>
            <a:off x="6355404" y="47353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6" name="Rectangle: Rounded Corners 15">
            <a:extLst>
              <a:ext uri="{FF2B5EF4-FFF2-40B4-BE49-F238E27FC236}">
                <a16:creationId xmlns:a16="http://schemas.microsoft.com/office/drawing/2014/main" id="{4F08FC0A-E65E-41A0-B151-3AD2BE9C34AF}"/>
              </a:ext>
            </a:extLst>
          </p:cNvPr>
          <p:cNvSpPr/>
          <p:nvPr/>
        </p:nvSpPr>
        <p:spPr>
          <a:xfrm>
            <a:off x="8132326"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7" name="Rectangle: Rounded Corners 16">
            <a:extLst>
              <a:ext uri="{FF2B5EF4-FFF2-40B4-BE49-F238E27FC236}">
                <a16:creationId xmlns:a16="http://schemas.microsoft.com/office/drawing/2014/main" id="{2BABD8B2-4419-4265-9E58-DC3B24EA8388}"/>
              </a:ext>
            </a:extLst>
          </p:cNvPr>
          <p:cNvSpPr/>
          <p:nvPr/>
        </p:nvSpPr>
        <p:spPr>
          <a:xfrm>
            <a:off x="9909248" y="47276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cxnSp>
        <p:nvCxnSpPr>
          <p:cNvPr id="18" name="Straight Arrow Connector 17">
            <a:extLst>
              <a:ext uri="{FF2B5EF4-FFF2-40B4-BE49-F238E27FC236}">
                <a16:creationId xmlns:a16="http://schemas.microsoft.com/office/drawing/2014/main" id="{C74EDF29-8538-4D31-967B-0233FC735155}"/>
              </a:ext>
            </a:extLst>
          </p:cNvPr>
          <p:cNvCxnSpPr>
            <a:cxnSpLocks/>
            <a:endCxn id="10" idx="0"/>
          </p:cNvCxnSpPr>
          <p:nvPr/>
        </p:nvCxnSpPr>
        <p:spPr>
          <a:xfrm>
            <a:off x="5402091" y="3210127"/>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BA4464-B720-4C9E-9E3F-3A07B89CE876}"/>
              </a:ext>
            </a:extLst>
          </p:cNvPr>
          <p:cNvCxnSpPr>
            <a:cxnSpLocks/>
          </p:cNvCxnSpPr>
          <p:nvPr/>
        </p:nvCxnSpPr>
        <p:spPr>
          <a:xfrm>
            <a:off x="7179008" y="320627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526D816-59FA-4AFA-87FC-F685B1BB053E}"/>
              </a:ext>
            </a:extLst>
          </p:cNvPr>
          <p:cNvCxnSpPr>
            <a:cxnSpLocks/>
          </p:cNvCxnSpPr>
          <p:nvPr/>
        </p:nvCxnSpPr>
        <p:spPr>
          <a:xfrm>
            <a:off x="8955925" y="320242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CD6C59-D7C5-49BF-95F5-3C9ECF9E4251}"/>
              </a:ext>
            </a:extLst>
          </p:cNvPr>
          <p:cNvCxnSpPr>
            <a:cxnSpLocks/>
          </p:cNvCxnSpPr>
          <p:nvPr/>
        </p:nvCxnSpPr>
        <p:spPr>
          <a:xfrm>
            <a:off x="10732842" y="319858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0232FD-4958-4CD5-9722-D070406BD8CA}"/>
              </a:ext>
            </a:extLst>
          </p:cNvPr>
          <p:cNvCxnSpPr>
            <a:cxnSpLocks/>
          </p:cNvCxnSpPr>
          <p:nvPr/>
        </p:nvCxnSpPr>
        <p:spPr>
          <a:xfrm>
            <a:off x="5429643" y="4249011"/>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FCFB0F-AFC2-4704-B2DB-5BD7C34352F4}"/>
              </a:ext>
            </a:extLst>
          </p:cNvPr>
          <p:cNvCxnSpPr>
            <a:cxnSpLocks/>
          </p:cNvCxnSpPr>
          <p:nvPr/>
        </p:nvCxnSpPr>
        <p:spPr>
          <a:xfrm>
            <a:off x="7179005" y="424901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FFF811-3843-449F-8464-71101F9CDD8C}"/>
              </a:ext>
            </a:extLst>
          </p:cNvPr>
          <p:cNvCxnSpPr>
            <a:cxnSpLocks/>
          </p:cNvCxnSpPr>
          <p:nvPr/>
        </p:nvCxnSpPr>
        <p:spPr>
          <a:xfrm>
            <a:off x="8928367" y="424900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E7E9E3F-42A3-4C47-A477-6B817703FEA8}"/>
              </a:ext>
            </a:extLst>
          </p:cNvPr>
          <p:cNvCxnSpPr>
            <a:cxnSpLocks/>
          </p:cNvCxnSpPr>
          <p:nvPr/>
        </p:nvCxnSpPr>
        <p:spPr>
          <a:xfrm>
            <a:off x="10677729" y="424900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AE7285-F768-45FC-9F14-CECBCC19BA03}"/>
              </a:ext>
            </a:extLst>
          </p:cNvPr>
          <p:cNvSpPr txBox="1"/>
          <p:nvPr/>
        </p:nvSpPr>
        <p:spPr>
          <a:xfrm>
            <a:off x="547070" y="1714416"/>
            <a:ext cx="3001206" cy="369332"/>
          </a:xfrm>
          <a:prstGeom prst="rect">
            <a:avLst/>
          </a:prstGeom>
          <a:noFill/>
        </p:spPr>
        <p:txBody>
          <a:bodyPr wrap="none" rtlCol="0">
            <a:spAutoFit/>
          </a:bodyPr>
          <a:lstStyle/>
          <a:p>
            <a:r>
              <a:rPr lang="en-US" dirty="0">
                <a:latin typeface="Kamerik205 8" panose="020B0803030600020004" pitchFamily="34" charset="0"/>
              </a:rPr>
              <a:t>Monolithic Architecture</a:t>
            </a:r>
          </a:p>
        </p:txBody>
      </p:sp>
      <p:sp>
        <p:nvSpPr>
          <p:cNvPr id="27" name="TextBox 26">
            <a:extLst>
              <a:ext uri="{FF2B5EF4-FFF2-40B4-BE49-F238E27FC236}">
                <a16:creationId xmlns:a16="http://schemas.microsoft.com/office/drawing/2014/main" id="{008A2B89-73EF-4221-B01D-B403EA295F37}"/>
              </a:ext>
            </a:extLst>
          </p:cNvPr>
          <p:cNvSpPr txBox="1"/>
          <p:nvPr/>
        </p:nvSpPr>
        <p:spPr>
          <a:xfrm>
            <a:off x="6398835" y="1714416"/>
            <a:ext cx="3466975" cy="369332"/>
          </a:xfrm>
          <a:prstGeom prst="rect">
            <a:avLst/>
          </a:prstGeom>
          <a:noFill/>
        </p:spPr>
        <p:txBody>
          <a:bodyPr wrap="none" rtlCol="0">
            <a:spAutoFit/>
          </a:bodyPr>
          <a:lstStyle/>
          <a:p>
            <a:r>
              <a:rPr lang="en-US" dirty="0">
                <a:latin typeface="Kamerik205 8" panose="020B0803030600020004" pitchFamily="34" charset="0"/>
              </a:rPr>
              <a:t>Microservices Architecture</a:t>
            </a:r>
          </a:p>
        </p:txBody>
      </p:sp>
      <p:sp>
        <p:nvSpPr>
          <p:cNvPr id="28" name="Rectangle: Rounded Corners 27">
            <a:extLst>
              <a:ext uri="{FF2B5EF4-FFF2-40B4-BE49-F238E27FC236}">
                <a16:creationId xmlns:a16="http://schemas.microsoft.com/office/drawing/2014/main" id="{D7CC91F3-9771-49F2-ABA2-D4482E36E6B9}"/>
              </a:ext>
            </a:extLst>
          </p:cNvPr>
          <p:cNvSpPr/>
          <p:nvPr/>
        </p:nvSpPr>
        <p:spPr>
          <a:xfrm>
            <a:off x="4578485" y="4742418"/>
            <a:ext cx="6977971" cy="8716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a:t>
            </a:r>
          </a:p>
          <a:p>
            <a:pPr algn="ctr"/>
            <a:r>
              <a:rPr lang="en-US" dirty="0"/>
              <a:t>Database</a:t>
            </a:r>
          </a:p>
        </p:txBody>
      </p:sp>
    </p:spTree>
    <p:extLst>
      <p:ext uri="{BB962C8B-B14F-4D97-AF65-F5344CB8AC3E}">
        <p14:creationId xmlns:p14="http://schemas.microsoft.com/office/powerpoint/2010/main" val="281120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EE00-A933-487A-85DA-F9844CBAF8AF}"/>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3A0AB081-77F1-4FEE-90EA-C48EA2BDD193}"/>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2215795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F649D-02CE-4E81-8F26-B6A18D50961E}"/>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25E85858-172C-4E82-AAE7-D7E61394205B}"/>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A0570FB8-1738-4B1E-B122-CB9AD04FE7A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33153459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4 " pathEditMode="relative" rAng="0" ptsTypes="AA">
                                      <p:cBhvr>
                                        <p:cTn id="6" dur="1000" fill="hold"/>
                                        <p:tgtEl>
                                          <p:spTgt spid="3"/>
                                        </p:tgtEl>
                                        <p:attrNameLst>
                                          <p:attrName>ppt_x</p:attrName>
                                          <p:attrName>ppt_y</p:attrName>
                                        </p:attrNameLst>
                                      </p:cBhvr>
                                      <p:rCtr x="-14036" y="-10417"/>
                                    </p:animMotion>
                                  </p:childTnLst>
                                </p:cTn>
                              </p:par>
                              <p:par>
                                <p:cTn id="7" presetID="10" presetClass="exit" presetSubtype="0" fill="hold" grpId="1" nodeType="withEffect">
                                  <p:stCondLst>
                                    <p:cond delay="250"/>
                                  </p:stCondLst>
                                  <p:childTnLst>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068C2-D113-4E56-878B-8FE864424F86}"/>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559E92F0-93C2-4EC8-83AC-C393ED6695FB}"/>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6A6B6AB0-72BE-4D62-930E-8CF4D7716DBE}"/>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Resilience</a:t>
            </a:r>
          </a:p>
        </p:txBody>
      </p:sp>
    </p:spTree>
    <p:extLst>
      <p:ext uri="{BB962C8B-B14F-4D97-AF65-F5344CB8AC3E}">
        <p14:creationId xmlns:p14="http://schemas.microsoft.com/office/powerpoint/2010/main" val="1519477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45C3-2123-4CB1-8AC3-0F26B424A0DD}"/>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CC0DEDD2-01B8-4DEA-92B5-CE4BDC264E39}"/>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D5A6686A-E909-459C-A6E9-CE28D4286063}"/>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26EDA91-3527-472A-8C9F-24769AA06839}"/>
              </a:ext>
            </a:extLst>
          </p:cNvPr>
          <p:cNvSpPr/>
          <p:nvPr/>
        </p:nvSpPr>
        <p:spPr>
          <a:xfrm>
            <a:off x="4527630" y="335375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6" name="Rectangle: Rounded Corners 5">
            <a:extLst>
              <a:ext uri="{FF2B5EF4-FFF2-40B4-BE49-F238E27FC236}">
                <a16:creationId xmlns:a16="http://schemas.microsoft.com/office/drawing/2014/main" id="{5D325993-9556-4039-99CF-D2D98876D56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264751267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85185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A0709-EE46-4751-8F11-6F375A99E484}"/>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75BD34EB-2D38-436E-87CF-349765F55A6C}"/>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80E5A37C-D845-496E-9359-63699677D8D4}"/>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982EA87F-B510-46B1-98CD-2CB567CB5D77}"/>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Tree>
    <p:extLst>
      <p:ext uri="{BB962C8B-B14F-4D97-AF65-F5344CB8AC3E}">
        <p14:creationId xmlns:p14="http://schemas.microsoft.com/office/powerpoint/2010/main" val="2243326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63FA0-884E-44A8-9C26-EF7DED73C0A4}"/>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FC3BFCF3-F116-46F9-8C12-D0D56873AD82}"/>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4" name="Rectangle: Rounded Corners 3">
            <a:extLst>
              <a:ext uri="{FF2B5EF4-FFF2-40B4-BE49-F238E27FC236}">
                <a16:creationId xmlns:a16="http://schemas.microsoft.com/office/drawing/2014/main" id="{55A2F7A9-449C-4DAF-BE22-648E86EAD099}"/>
              </a:ext>
            </a:extLst>
          </p:cNvPr>
          <p:cNvSpPr/>
          <p:nvPr/>
        </p:nvSpPr>
        <p:spPr>
          <a:xfrm>
            <a:off x="4527630"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5" name="Rectangle: Rounded Corners 4">
            <a:extLst>
              <a:ext uri="{FF2B5EF4-FFF2-40B4-BE49-F238E27FC236}">
                <a16:creationId xmlns:a16="http://schemas.microsoft.com/office/drawing/2014/main" id="{1D438673-C21E-41A7-955F-F3E8A6222207}"/>
              </a:ext>
            </a:extLst>
          </p:cNvPr>
          <p:cNvSpPr/>
          <p:nvPr/>
        </p:nvSpPr>
        <p:spPr>
          <a:xfrm>
            <a:off x="4527630" y="3339288"/>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8895E003-B089-410A-9F13-41565D03E98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7" name="Rectangle: Rounded Corners 6">
            <a:extLst>
              <a:ext uri="{FF2B5EF4-FFF2-40B4-BE49-F238E27FC236}">
                <a16:creationId xmlns:a16="http://schemas.microsoft.com/office/drawing/2014/main" id="{4027E779-AFA6-4655-BA70-31FD9369277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Tree>
    <p:extLst>
      <p:ext uri="{BB962C8B-B14F-4D97-AF65-F5344CB8AC3E}">
        <p14:creationId xmlns:p14="http://schemas.microsoft.com/office/powerpoint/2010/main" val="357736217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138 -0.21158 " pathEditMode="relative" rAng="0" ptsTypes="AA">
                                      <p:cBhvr>
                                        <p:cTn id="6" dur="1000" fill="hold"/>
                                        <p:tgtEl>
                                          <p:spTgt spid="5"/>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2.96296E-6 L 0.2832 -0.21343 " pathEditMode="relative" rAng="0" ptsTypes="AA">
                                      <p:cBhvr>
                                        <p:cTn id="8" dur="1000" fill="hold"/>
                                        <p:tgtEl>
                                          <p:spTgt spid="4"/>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013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C2EA-5DD3-4450-89B0-3209BBD2DAF7}"/>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DF71CDE5-4C8A-4735-954A-0E68AC4ED569}"/>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34151FFF-5389-410E-8329-3F275C69EC36}"/>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C4A11CC5-0AB6-4B26-A35C-6401A87D71DC}"/>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2D3AD497-6DF4-4A7A-9BF0-501CC6ADE4CF}"/>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Tree>
    <p:extLst>
      <p:ext uri="{BB962C8B-B14F-4D97-AF65-F5344CB8AC3E}">
        <p14:creationId xmlns:p14="http://schemas.microsoft.com/office/powerpoint/2010/main" val="2425144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2716-4451-4728-8E28-241D97937905}"/>
              </a:ext>
            </a:extLst>
          </p:cNvPr>
          <p:cNvSpPr>
            <a:spLocks noGrp="1"/>
          </p:cNvSpPr>
          <p:nvPr>
            <p:ph type="title"/>
          </p:nvPr>
        </p:nvSpPr>
        <p:spPr/>
        <p:txBody>
          <a:bodyPr>
            <a:normAutofit fontScale="90000"/>
          </a:bodyPr>
          <a:lstStyle/>
          <a:p>
            <a:r>
              <a:rPr lang="en-US" dirty="0"/>
              <a:t>Advantages of Microservices</a:t>
            </a:r>
          </a:p>
        </p:txBody>
      </p:sp>
      <p:sp>
        <p:nvSpPr>
          <p:cNvPr id="4" name="Rectangle: Rounded Corners 3">
            <a:extLst>
              <a:ext uri="{FF2B5EF4-FFF2-40B4-BE49-F238E27FC236}">
                <a16:creationId xmlns:a16="http://schemas.microsoft.com/office/drawing/2014/main" id="{CCDAF5A7-1A4E-4F82-9936-FB838BF0E85F}"/>
              </a:ext>
            </a:extLst>
          </p:cNvPr>
          <p:cNvSpPr/>
          <p:nvPr/>
        </p:nvSpPr>
        <p:spPr>
          <a:xfrm>
            <a:off x="4516962"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5" name="Rectangle: Rounded Corners 4">
            <a:extLst>
              <a:ext uri="{FF2B5EF4-FFF2-40B4-BE49-F238E27FC236}">
                <a16:creationId xmlns:a16="http://schemas.microsoft.com/office/drawing/2014/main" id="{0DDFBE65-1594-4D72-ACE6-190C828A704F}"/>
              </a:ext>
            </a:extLst>
          </p:cNvPr>
          <p:cNvSpPr/>
          <p:nvPr/>
        </p:nvSpPr>
        <p:spPr>
          <a:xfrm>
            <a:off x="4516961"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6" name="Rectangle: Rounded Corners 5">
            <a:extLst>
              <a:ext uri="{FF2B5EF4-FFF2-40B4-BE49-F238E27FC236}">
                <a16:creationId xmlns:a16="http://schemas.microsoft.com/office/drawing/2014/main" id="{BC7BE4F7-F5CC-4290-BE66-B4715E7850A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7" name="Rectangle: Rounded Corners 6">
            <a:extLst>
              <a:ext uri="{FF2B5EF4-FFF2-40B4-BE49-F238E27FC236}">
                <a16:creationId xmlns:a16="http://schemas.microsoft.com/office/drawing/2014/main" id="{329DAA5B-811E-4EE4-A10E-1D31A9F3782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8" name="Rectangle: Rounded Corners 7">
            <a:extLst>
              <a:ext uri="{FF2B5EF4-FFF2-40B4-BE49-F238E27FC236}">
                <a16:creationId xmlns:a16="http://schemas.microsoft.com/office/drawing/2014/main" id="{46451912-9BBF-4DA3-B869-DAA276D3804D}"/>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3" name="Rectangle: Rounded Corners 2">
            <a:extLst>
              <a:ext uri="{FF2B5EF4-FFF2-40B4-BE49-F238E27FC236}">
                <a16:creationId xmlns:a16="http://schemas.microsoft.com/office/drawing/2014/main" id="{8197F671-613D-4007-A56F-26FBE1B1D69A}"/>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89914097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45833E-6 2.96296E-6 L -0.15365 0.06504 " pathEditMode="relative" rAng="0" ptsTypes="AA">
                                      <p:cBhvr>
                                        <p:cTn id="6" dur="1000" fill="hold"/>
                                        <p:tgtEl>
                                          <p:spTgt spid="5"/>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1.45833E-6 2.96296E-6 L -0.15365 0.06504 " pathEditMode="relative" rAng="0" ptsTypes="AA">
                                      <p:cBhvr>
                                        <p:cTn id="8" dur="1000" fill="hold"/>
                                        <p:tgtEl>
                                          <p:spTgt spid="4"/>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F488-E077-4159-8FF5-F5BDFAE292A8}"/>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E35F18FF-78AD-40DC-A6BF-EE2EB8A4C84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D670FFE8-33BF-45EE-AE85-5062FF14A730}"/>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6458B15-EE32-469B-9663-A5ED023E6DB2}"/>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CA9AC0BD-B2C1-40F1-8335-ECEA649788D2}"/>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62696189-304C-4805-AC06-87B21434D2E0}"/>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3229658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8FE8-0EA9-4C61-BFB5-19B20FC33D56}"/>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49188CFE-7DEE-4A5E-802F-1741C03F816B}"/>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DFE69BF1-C5CC-4103-8237-67F0A9559BF8}"/>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D4F7BCBA-FF0C-470B-951A-D21D2B57630B}"/>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0B3C7E8E-5872-458E-8404-2011A3BB709D}"/>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3D8A4623-4D72-4138-BC89-6F3237C730DB}"/>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8" name="Rectangle: Rounded Corners 7">
            <a:extLst>
              <a:ext uri="{FF2B5EF4-FFF2-40B4-BE49-F238E27FC236}">
                <a16:creationId xmlns:a16="http://schemas.microsoft.com/office/drawing/2014/main" id="{FF89FDE4-125B-4B0D-9BD3-7329FB42AFEC}"/>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Flexibility</a:t>
            </a:r>
          </a:p>
        </p:txBody>
      </p:sp>
      <p:sp>
        <p:nvSpPr>
          <p:cNvPr id="9" name="Rectangle: Rounded Corners 8">
            <a:extLst>
              <a:ext uri="{FF2B5EF4-FFF2-40B4-BE49-F238E27FC236}">
                <a16:creationId xmlns:a16="http://schemas.microsoft.com/office/drawing/2014/main" id="{8433BA5D-8D40-47F1-9977-AC4AC57E77DA}"/>
              </a:ext>
            </a:extLst>
          </p:cNvPr>
          <p:cNvSpPr/>
          <p:nvPr/>
        </p:nvSpPr>
        <p:spPr>
          <a:xfrm>
            <a:off x="4527628"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
        <p:nvSpPr>
          <p:cNvPr id="10" name="Rectangle: Rounded Corners 9">
            <a:extLst>
              <a:ext uri="{FF2B5EF4-FFF2-40B4-BE49-F238E27FC236}">
                <a16:creationId xmlns:a16="http://schemas.microsoft.com/office/drawing/2014/main" id="{F86AF806-8535-4B1B-849A-B10051F1A69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11" name="Rectangle: Rounded Corners 10">
            <a:extLst>
              <a:ext uri="{FF2B5EF4-FFF2-40B4-BE49-F238E27FC236}">
                <a16:creationId xmlns:a16="http://schemas.microsoft.com/office/drawing/2014/main" id="{5655240C-2F3C-4125-BCDC-C99AAF27BD9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12" name="Rectangle: Rounded Corners 11">
            <a:extLst>
              <a:ext uri="{FF2B5EF4-FFF2-40B4-BE49-F238E27FC236}">
                <a16:creationId xmlns:a16="http://schemas.microsoft.com/office/drawing/2014/main" id="{0D39DB3A-CB7E-477D-97D1-F54AC479102E}"/>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Tree>
    <p:extLst>
      <p:ext uri="{BB962C8B-B14F-4D97-AF65-F5344CB8AC3E}">
        <p14:creationId xmlns:p14="http://schemas.microsoft.com/office/powerpoint/2010/main" val="100098027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9E9F4-7B60-43F7-AAC2-4DEF0995AD85}"/>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448BE154-AEE9-4F7D-88AF-4268528DBD9A}"/>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55A1E693-8D34-4516-BBEF-89FF2F32E41D}"/>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C5F4FC80-4E06-47EA-B70E-F95A7CAEC4CC}"/>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D96E2FF1-B1AE-4A29-9960-AC162EB3C501}"/>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94948C56-70D8-4AFF-B882-72EE918FD44B}"/>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1700832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E077-BC05-4016-8266-90A301B43B59}"/>
              </a:ext>
            </a:extLst>
          </p:cNvPr>
          <p:cNvSpPr>
            <a:spLocks noGrp="1"/>
          </p:cNvSpPr>
          <p:nvPr>
            <p:ph type="title"/>
          </p:nvPr>
        </p:nvSpPr>
        <p:spPr/>
        <p:txBody>
          <a:bodyPr/>
          <a:lstStyle/>
          <a:p>
            <a:r>
              <a:rPr lang="en-US" dirty="0"/>
              <a:t>REST</a:t>
            </a:r>
          </a:p>
        </p:txBody>
      </p:sp>
      <p:sp>
        <p:nvSpPr>
          <p:cNvPr id="3" name="Text Placeholder 2">
            <a:extLst>
              <a:ext uri="{FF2B5EF4-FFF2-40B4-BE49-F238E27FC236}">
                <a16:creationId xmlns:a16="http://schemas.microsoft.com/office/drawing/2014/main" id="{C3D66B1E-F8E9-4E48-8A42-BF1E3344736A}"/>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3222490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sp>
        <p:nvSpPr>
          <p:cNvPr id="5" name="TextBox 4">
            <a:extLst>
              <a:ext uri="{FF2B5EF4-FFF2-40B4-BE49-F238E27FC236}">
                <a16:creationId xmlns:a16="http://schemas.microsoft.com/office/drawing/2014/main" id="{2476BC8B-4D88-428F-9692-9DC2F1CA9BA9}"/>
              </a:ext>
            </a:extLst>
          </p:cNvPr>
          <p:cNvSpPr txBox="1"/>
          <p:nvPr/>
        </p:nvSpPr>
        <p:spPr>
          <a:xfrm>
            <a:off x="2376154"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6399219"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7668002"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2333172"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6126088"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7808566"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spTree>
    <p:extLst>
      <p:ext uri="{BB962C8B-B14F-4D97-AF65-F5344CB8AC3E}">
        <p14:creationId xmlns:p14="http://schemas.microsoft.com/office/powerpoint/2010/main" val="290537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grpSp>
        <p:nvGrpSpPr>
          <p:cNvPr id="3" name="Group 2">
            <a:extLst>
              <a:ext uri="{FF2B5EF4-FFF2-40B4-BE49-F238E27FC236}">
                <a16:creationId xmlns:a16="http://schemas.microsoft.com/office/drawing/2014/main" id="{2EF3C2C2-F195-497E-A4A3-3E7493EF45E4}"/>
              </a:ext>
            </a:extLst>
          </p:cNvPr>
          <p:cNvGrpSpPr/>
          <p:nvPr/>
        </p:nvGrpSpPr>
        <p:grpSpPr>
          <a:xfrm>
            <a:off x="2333172" y="923543"/>
            <a:ext cx="7482674" cy="4733986"/>
            <a:chOff x="2333172" y="923543"/>
            <a:chExt cx="7482674" cy="4733986"/>
          </a:xfrm>
        </p:grpSpPr>
        <p:sp>
          <p:nvSpPr>
            <p:cNvPr id="5" name="TextBox 4">
              <a:extLst>
                <a:ext uri="{FF2B5EF4-FFF2-40B4-BE49-F238E27FC236}">
                  <a16:creationId xmlns:a16="http://schemas.microsoft.com/office/drawing/2014/main" id="{2476BC8B-4D88-428F-9692-9DC2F1CA9BA9}"/>
                </a:ext>
              </a:extLst>
            </p:cNvPr>
            <p:cNvSpPr txBox="1"/>
            <p:nvPr/>
          </p:nvSpPr>
          <p:spPr>
            <a:xfrm>
              <a:off x="2376154"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6399219"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7668002"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2333172"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6126088"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7808566"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grpSp>
      <p:pic>
        <p:nvPicPr>
          <p:cNvPr id="18" name="Picture 2" descr="See the source image">
            <a:extLst>
              <a:ext uri="{FF2B5EF4-FFF2-40B4-BE49-F238E27FC236}">
                <a16:creationId xmlns:a16="http://schemas.microsoft.com/office/drawing/2014/main" id="{2CC12741-2DED-405A-B926-2F3431159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90" y="1598917"/>
            <a:ext cx="3071987" cy="4058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5845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1.11111E-6 L 0.17083 0.00255 " pathEditMode="relative" rAng="0" ptsTypes="AA">
                                      <p:cBhvr>
                                        <p:cTn id="6" dur="1000" fill="hold"/>
                                        <p:tgtEl>
                                          <p:spTgt spid="3"/>
                                        </p:tgtEl>
                                        <p:attrNameLst>
                                          <p:attrName>ppt_x</p:attrName>
                                          <p:attrName>ppt_y</p:attrName>
                                        </p:attrNameLst>
                                      </p:cBhvr>
                                      <p:rCtr x="8542" y="116"/>
                                    </p:animMotion>
                                  </p:childTnLst>
                                </p:cTn>
                              </p:par>
                              <p:par>
                                <p:cTn id="7" presetID="10" presetClass="entr" presetSubtype="0" fill="hold"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sp>
        <p:nvSpPr>
          <p:cNvPr id="5" name="TextBox 4">
            <a:extLst>
              <a:ext uri="{FF2B5EF4-FFF2-40B4-BE49-F238E27FC236}">
                <a16:creationId xmlns:a16="http://schemas.microsoft.com/office/drawing/2014/main" id="{2476BC8B-4D88-428F-9692-9DC2F1CA9BA9}"/>
              </a:ext>
            </a:extLst>
          </p:cNvPr>
          <p:cNvSpPr txBox="1"/>
          <p:nvPr/>
        </p:nvSpPr>
        <p:spPr>
          <a:xfrm>
            <a:off x="4469653"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8492718"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9761501"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4426671"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8219587"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9902065"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pic>
        <p:nvPicPr>
          <p:cNvPr id="2050" name="Picture 2" descr="See the source image">
            <a:extLst>
              <a:ext uri="{FF2B5EF4-FFF2-40B4-BE49-F238E27FC236}">
                <a16:creationId xmlns:a16="http://schemas.microsoft.com/office/drawing/2014/main" id="{340A7007-D1CC-4008-B43F-103DECCAC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90" y="1598917"/>
            <a:ext cx="3071987" cy="4058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021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grpSp>
        <p:nvGrpSpPr>
          <p:cNvPr id="3" name="Group 2">
            <a:extLst>
              <a:ext uri="{FF2B5EF4-FFF2-40B4-BE49-F238E27FC236}">
                <a16:creationId xmlns:a16="http://schemas.microsoft.com/office/drawing/2014/main" id="{B248391A-A9A1-4281-87D8-348639A69940}"/>
              </a:ext>
            </a:extLst>
          </p:cNvPr>
          <p:cNvGrpSpPr/>
          <p:nvPr/>
        </p:nvGrpSpPr>
        <p:grpSpPr>
          <a:xfrm>
            <a:off x="4426671" y="923543"/>
            <a:ext cx="7482674" cy="4733986"/>
            <a:chOff x="4426671" y="923543"/>
            <a:chExt cx="7482674" cy="4733986"/>
          </a:xfrm>
        </p:grpSpPr>
        <p:sp>
          <p:nvSpPr>
            <p:cNvPr id="5" name="TextBox 4">
              <a:extLst>
                <a:ext uri="{FF2B5EF4-FFF2-40B4-BE49-F238E27FC236}">
                  <a16:creationId xmlns:a16="http://schemas.microsoft.com/office/drawing/2014/main" id="{2476BC8B-4D88-428F-9692-9DC2F1CA9BA9}"/>
                </a:ext>
              </a:extLst>
            </p:cNvPr>
            <p:cNvSpPr txBox="1"/>
            <p:nvPr/>
          </p:nvSpPr>
          <p:spPr>
            <a:xfrm>
              <a:off x="4469653"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8492718"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9761501"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4426671"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8219587"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9902065"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grpSp>
      <p:pic>
        <p:nvPicPr>
          <p:cNvPr id="2050" name="Picture 2" descr="See the source image">
            <a:extLst>
              <a:ext uri="{FF2B5EF4-FFF2-40B4-BE49-F238E27FC236}">
                <a16:creationId xmlns:a16="http://schemas.microsoft.com/office/drawing/2014/main" id="{340A7007-D1CC-4008-B43F-103DECCAC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90" y="1598917"/>
            <a:ext cx="3071987" cy="4058611"/>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A774C64D-A0F3-462B-AF42-F730804300E9}"/>
              </a:ext>
            </a:extLst>
          </p:cNvPr>
          <p:cNvSpPr/>
          <p:nvPr/>
        </p:nvSpPr>
        <p:spPr>
          <a:xfrm>
            <a:off x="295656" y="1159072"/>
            <a:ext cx="2743200" cy="26108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5900" dirty="0"/>
              <a:t>Client</a:t>
            </a:r>
          </a:p>
        </p:txBody>
      </p:sp>
      <p:sp>
        <p:nvSpPr>
          <p:cNvPr id="14" name="Rectangle: Rounded Corners 13">
            <a:extLst>
              <a:ext uri="{FF2B5EF4-FFF2-40B4-BE49-F238E27FC236}">
                <a16:creationId xmlns:a16="http://schemas.microsoft.com/office/drawing/2014/main" id="{23508074-8E05-4F77-85CF-D55C8192CF36}"/>
              </a:ext>
            </a:extLst>
          </p:cNvPr>
          <p:cNvSpPr/>
          <p:nvPr/>
        </p:nvSpPr>
        <p:spPr>
          <a:xfrm>
            <a:off x="7817639" y="1159072"/>
            <a:ext cx="4078705" cy="26108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900" dirty="0"/>
              <a:t>Server</a:t>
            </a:r>
          </a:p>
        </p:txBody>
      </p:sp>
    </p:spTree>
    <p:extLst>
      <p:ext uri="{BB962C8B-B14F-4D97-AF65-F5344CB8AC3E}">
        <p14:creationId xmlns:p14="http://schemas.microsoft.com/office/powerpoint/2010/main" val="36888280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875E-6 -1.11111E-6 L 0.60755 -0.89699 " pathEditMode="relative" rAng="0" ptsTypes="AA">
                                      <p:cBhvr>
                                        <p:cTn id="6" dur="1000" fill="hold"/>
                                        <p:tgtEl>
                                          <p:spTgt spid="3"/>
                                        </p:tgtEl>
                                        <p:attrNameLst>
                                          <p:attrName>ppt_x</p:attrName>
                                          <p:attrName>ppt_y</p:attrName>
                                        </p:attrNameLst>
                                      </p:cBhvr>
                                      <p:rCtr x="30378" y="-44861"/>
                                    </p:animMotion>
                                  </p:childTnLst>
                                </p:cTn>
                              </p:par>
                              <p:par>
                                <p:cTn id="7" presetID="42" presetClass="path" presetSubtype="0" accel="50000" decel="50000" fill="hold" nodeType="withEffect">
                                  <p:stCondLst>
                                    <p:cond delay="0"/>
                                  </p:stCondLst>
                                  <p:childTnLst>
                                    <p:animMotion origin="layout" path="M -3.33333E-6 4.81481E-6 L -0.33242 -0.91181 " pathEditMode="relative" rAng="0" ptsTypes="AA">
                                      <p:cBhvr>
                                        <p:cTn id="8" dur="1000" fill="hold"/>
                                        <p:tgtEl>
                                          <p:spTgt spid="2050"/>
                                        </p:tgtEl>
                                        <p:attrNameLst>
                                          <p:attrName>ppt_x</p:attrName>
                                          <p:attrName>ppt_y</p:attrName>
                                        </p:attrNameLst>
                                      </p:cBhvr>
                                      <p:rCtr x="-16628" y="-45602"/>
                                    </p:animMotion>
                                  </p:childTnLst>
                                </p:cTn>
                              </p:par>
                              <p:par>
                                <p:cTn id="9" presetID="10" presetClass="entr" presetSubtype="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458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78698-095B-41FD-91EE-8BF2485F0AE2}"/>
              </a:ext>
            </a:extLst>
          </p:cNvPr>
          <p:cNvSpPr>
            <a:spLocks noGrp="1"/>
          </p:cNvSpPr>
          <p:nvPr>
            <p:ph type="title"/>
          </p:nvPr>
        </p:nvSpPr>
        <p:spPr/>
        <p:txBody>
          <a:bodyPr>
            <a:normAutofit fontScale="90000"/>
          </a:bodyPr>
          <a:lstStyle/>
          <a:p>
            <a:r>
              <a:rPr lang="en-US" dirty="0"/>
              <a:t>Introduction to REST</a:t>
            </a:r>
          </a:p>
        </p:txBody>
      </p:sp>
      <p:sp>
        <p:nvSpPr>
          <p:cNvPr id="3" name="Oval 2">
            <a:extLst>
              <a:ext uri="{FF2B5EF4-FFF2-40B4-BE49-F238E27FC236}">
                <a16:creationId xmlns:a16="http://schemas.microsoft.com/office/drawing/2014/main" id="{7377725F-EBCE-4209-9108-5DCDFFDFBFCB}"/>
              </a:ext>
            </a:extLst>
          </p:cNvPr>
          <p:cNvSpPr/>
          <p:nvPr/>
        </p:nvSpPr>
        <p:spPr>
          <a:xfrm>
            <a:off x="295656" y="1159072"/>
            <a:ext cx="2743200" cy="26108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5900" dirty="0"/>
              <a:t>Client</a:t>
            </a:r>
          </a:p>
        </p:txBody>
      </p:sp>
      <p:sp>
        <p:nvSpPr>
          <p:cNvPr id="4" name="Rectangle: Rounded Corners 3">
            <a:extLst>
              <a:ext uri="{FF2B5EF4-FFF2-40B4-BE49-F238E27FC236}">
                <a16:creationId xmlns:a16="http://schemas.microsoft.com/office/drawing/2014/main" id="{79474CA3-139B-4FF7-980D-18704E319D51}"/>
              </a:ext>
            </a:extLst>
          </p:cNvPr>
          <p:cNvSpPr/>
          <p:nvPr/>
        </p:nvSpPr>
        <p:spPr>
          <a:xfrm>
            <a:off x="7817639" y="1159072"/>
            <a:ext cx="4078705" cy="26108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900" dirty="0"/>
              <a:t>Server</a:t>
            </a:r>
          </a:p>
        </p:txBody>
      </p:sp>
      <p:grpSp>
        <p:nvGrpSpPr>
          <p:cNvPr id="5" name="Group 4">
            <a:extLst>
              <a:ext uri="{FF2B5EF4-FFF2-40B4-BE49-F238E27FC236}">
                <a16:creationId xmlns:a16="http://schemas.microsoft.com/office/drawing/2014/main" id="{C2E09D45-CAFD-471C-A974-4C4614190F93}"/>
              </a:ext>
            </a:extLst>
          </p:cNvPr>
          <p:cNvGrpSpPr/>
          <p:nvPr/>
        </p:nvGrpSpPr>
        <p:grpSpPr>
          <a:xfrm>
            <a:off x="3331923" y="1257422"/>
            <a:ext cx="4233797" cy="1208514"/>
            <a:chOff x="3331923" y="1257422"/>
            <a:chExt cx="4233797" cy="1208514"/>
          </a:xfrm>
        </p:grpSpPr>
        <p:cxnSp>
          <p:nvCxnSpPr>
            <p:cNvPr id="6" name="Straight Arrow Connector 5">
              <a:extLst>
                <a:ext uri="{FF2B5EF4-FFF2-40B4-BE49-F238E27FC236}">
                  <a16:creationId xmlns:a16="http://schemas.microsoft.com/office/drawing/2014/main" id="{6BA8C593-F4C6-4E9D-88B4-4D00D72A1C23}"/>
                </a:ext>
              </a:extLst>
            </p:cNvPr>
            <p:cNvCxnSpPr/>
            <p:nvPr/>
          </p:nvCxnSpPr>
          <p:spPr>
            <a:xfrm>
              <a:off x="3331923" y="1903959"/>
              <a:ext cx="423379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99CD3D-DE4B-4526-BF53-0591831B2C1B}"/>
                </a:ext>
              </a:extLst>
            </p:cNvPr>
            <p:cNvSpPr txBox="1"/>
            <p:nvPr/>
          </p:nvSpPr>
          <p:spPr>
            <a:xfrm>
              <a:off x="4012805" y="1257422"/>
              <a:ext cx="2830883" cy="646331"/>
            </a:xfrm>
            <a:prstGeom prst="rect">
              <a:avLst/>
            </a:prstGeom>
            <a:noFill/>
          </p:spPr>
          <p:txBody>
            <a:bodyPr wrap="square" rtlCol="0">
              <a:spAutoFit/>
            </a:bodyPr>
            <a:lstStyle/>
            <a:p>
              <a:pPr algn="ctr"/>
              <a:r>
                <a:rPr lang="en-US" sz="3600" dirty="0"/>
                <a:t>Send Request</a:t>
              </a:r>
            </a:p>
          </p:txBody>
        </p:sp>
        <p:sp>
          <p:nvSpPr>
            <p:cNvPr id="12" name="TextBox 11">
              <a:extLst>
                <a:ext uri="{FF2B5EF4-FFF2-40B4-BE49-F238E27FC236}">
                  <a16:creationId xmlns:a16="http://schemas.microsoft.com/office/drawing/2014/main" id="{ADD8CE76-69AF-42A4-8040-049B9674A757}"/>
                </a:ext>
              </a:extLst>
            </p:cNvPr>
            <p:cNvSpPr txBox="1"/>
            <p:nvPr/>
          </p:nvSpPr>
          <p:spPr>
            <a:xfrm>
              <a:off x="3331923" y="2096604"/>
              <a:ext cx="4233797" cy="369332"/>
            </a:xfrm>
            <a:prstGeom prst="rect">
              <a:avLst/>
            </a:prstGeom>
            <a:noFill/>
          </p:spPr>
          <p:txBody>
            <a:bodyPr wrap="square" rtlCol="0">
              <a:spAutoFit/>
            </a:bodyPr>
            <a:lstStyle/>
            <a:p>
              <a:pPr algn="ctr"/>
              <a:r>
                <a:rPr lang="en-US" dirty="0"/>
                <a:t>stirtrek.com/speakers/2022/Chad-Green</a:t>
              </a:r>
            </a:p>
          </p:txBody>
        </p:sp>
      </p:grpSp>
      <p:grpSp>
        <p:nvGrpSpPr>
          <p:cNvPr id="8" name="Group 7">
            <a:extLst>
              <a:ext uri="{FF2B5EF4-FFF2-40B4-BE49-F238E27FC236}">
                <a16:creationId xmlns:a16="http://schemas.microsoft.com/office/drawing/2014/main" id="{7A8A6384-47B3-48B2-B878-1DC9583889D6}"/>
              </a:ext>
            </a:extLst>
          </p:cNvPr>
          <p:cNvGrpSpPr/>
          <p:nvPr/>
        </p:nvGrpSpPr>
        <p:grpSpPr>
          <a:xfrm>
            <a:off x="3331922" y="2559922"/>
            <a:ext cx="4233798" cy="1210002"/>
            <a:chOff x="3331922" y="2559922"/>
            <a:chExt cx="4233798" cy="1210002"/>
          </a:xfrm>
        </p:grpSpPr>
        <p:cxnSp>
          <p:nvCxnSpPr>
            <p:cNvPr id="7" name="Straight Arrow Connector 6">
              <a:extLst>
                <a:ext uri="{FF2B5EF4-FFF2-40B4-BE49-F238E27FC236}">
                  <a16:creationId xmlns:a16="http://schemas.microsoft.com/office/drawing/2014/main" id="{4E761A8E-1712-4B94-88C0-45157CC3E45B}"/>
                </a:ext>
              </a:extLst>
            </p:cNvPr>
            <p:cNvCxnSpPr>
              <a:cxnSpLocks/>
            </p:cNvCxnSpPr>
            <p:nvPr/>
          </p:nvCxnSpPr>
          <p:spPr>
            <a:xfrm flipH="1">
              <a:off x="3331923" y="3206665"/>
              <a:ext cx="423379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ED9E47-1BA0-4752-B615-B3C4B68FCE1D}"/>
                </a:ext>
              </a:extLst>
            </p:cNvPr>
            <p:cNvSpPr txBox="1"/>
            <p:nvPr/>
          </p:nvSpPr>
          <p:spPr>
            <a:xfrm>
              <a:off x="3916622" y="2559922"/>
              <a:ext cx="3023250" cy="646331"/>
            </a:xfrm>
            <a:prstGeom prst="rect">
              <a:avLst/>
            </a:prstGeom>
            <a:noFill/>
          </p:spPr>
          <p:txBody>
            <a:bodyPr wrap="square" rtlCol="0">
              <a:spAutoFit/>
            </a:bodyPr>
            <a:lstStyle/>
            <a:p>
              <a:pPr algn="ctr"/>
              <a:r>
                <a:rPr lang="en-US" sz="3600" dirty="0"/>
                <a:t>Send Response</a:t>
              </a:r>
            </a:p>
          </p:txBody>
        </p:sp>
        <p:sp>
          <p:nvSpPr>
            <p:cNvPr id="13" name="TextBox 12">
              <a:extLst>
                <a:ext uri="{FF2B5EF4-FFF2-40B4-BE49-F238E27FC236}">
                  <a16:creationId xmlns:a16="http://schemas.microsoft.com/office/drawing/2014/main" id="{A2DE2E94-C5C3-4BC3-8B92-8178CB637D48}"/>
                </a:ext>
              </a:extLst>
            </p:cNvPr>
            <p:cNvSpPr txBox="1"/>
            <p:nvPr/>
          </p:nvSpPr>
          <p:spPr>
            <a:xfrm>
              <a:off x="3331922" y="3400592"/>
              <a:ext cx="4233797" cy="369332"/>
            </a:xfrm>
            <a:prstGeom prst="rect">
              <a:avLst/>
            </a:prstGeom>
            <a:noFill/>
          </p:spPr>
          <p:txBody>
            <a:bodyPr wrap="square" rtlCol="0">
              <a:spAutoFit/>
            </a:bodyPr>
            <a:lstStyle/>
            <a:p>
              <a:pPr algn="ctr"/>
              <a:r>
                <a:rPr lang="en-US" dirty="0"/>
                <a:t>JSON, XML, HTML, SOAP, Image, etc.</a:t>
              </a:r>
            </a:p>
          </p:txBody>
        </p:sp>
      </p:grpSp>
      <p:pic>
        <p:nvPicPr>
          <p:cNvPr id="3074" name="Picture 2">
            <a:extLst>
              <a:ext uri="{FF2B5EF4-FFF2-40B4-BE49-F238E27FC236}">
                <a16:creationId xmlns:a16="http://schemas.microsoft.com/office/drawing/2014/main" id="{77F164E0-6C18-454B-82F1-A22994533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622" y="4143423"/>
            <a:ext cx="2896505" cy="2172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32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Tree>
    <p:extLst>
      <p:ext uri="{BB962C8B-B14F-4D97-AF65-F5344CB8AC3E}">
        <p14:creationId xmlns:p14="http://schemas.microsoft.com/office/powerpoint/2010/main" val="2230346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BFA80CD-1389-4111-B0BF-F4EE325C474A}"/>
              </a:ext>
            </a:extLst>
          </p:cNvPr>
          <p:cNvSpPr/>
          <p:nvPr/>
        </p:nvSpPr>
        <p:spPr>
          <a:xfrm>
            <a:off x="1086091" y="1899693"/>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Statelessness</a:t>
            </a:r>
          </a:p>
        </p:txBody>
      </p:sp>
    </p:spTree>
    <p:extLst>
      <p:ext uri="{BB962C8B-B14F-4D97-AF65-F5344CB8AC3E}">
        <p14:creationId xmlns:p14="http://schemas.microsoft.com/office/powerpoint/2010/main" val="86895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860A8A2-55DA-46A4-BDBA-946AF03F5F8F}"/>
              </a:ext>
            </a:extLst>
          </p:cNvPr>
          <p:cNvSpPr/>
          <p:nvPr/>
        </p:nvSpPr>
        <p:spPr>
          <a:xfrm>
            <a:off x="4527630" y="1876543"/>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Tree>
    <p:extLst>
      <p:ext uri="{BB962C8B-B14F-4D97-AF65-F5344CB8AC3E}">
        <p14:creationId xmlns:p14="http://schemas.microsoft.com/office/powerpoint/2010/main" val="262182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CA6A805-A707-4C67-B29F-A4C718045E5C}"/>
              </a:ext>
            </a:extLst>
          </p:cNvPr>
          <p:cNvSpPr/>
          <p:nvPr/>
        </p:nvSpPr>
        <p:spPr>
          <a:xfrm>
            <a:off x="7969169" y="1871238"/>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6" name="Rectangle: Rounded Corners 5">
            <a:extLst>
              <a:ext uri="{FF2B5EF4-FFF2-40B4-BE49-F238E27FC236}">
                <a16:creationId xmlns:a16="http://schemas.microsoft.com/office/drawing/2014/main" id="{BB276E7F-4C61-4E64-83B5-03021EB99BD8}"/>
              </a:ext>
            </a:extLst>
          </p:cNvPr>
          <p:cNvSpPr/>
          <p:nvPr/>
        </p:nvSpPr>
        <p:spPr>
          <a:xfrm>
            <a:off x="1086091" y="3640262"/>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Layered System</a:t>
            </a:r>
          </a:p>
        </p:txBody>
      </p:sp>
    </p:spTree>
    <p:extLst>
      <p:ext uri="{BB962C8B-B14F-4D97-AF65-F5344CB8AC3E}">
        <p14:creationId xmlns:p14="http://schemas.microsoft.com/office/powerpoint/2010/main" val="389402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CFBC9D5-058C-4FC8-BDFC-8D18F90E89E0}"/>
              </a:ext>
            </a:extLst>
          </p:cNvPr>
          <p:cNvSpPr/>
          <p:nvPr/>
        </p:nvSpPr>
        <p:spPr>
          <a:xfrm>
            <a:off x="1086090" y="3640261"/>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6" name="Rectangle: Rounded Corners 5">
            <a:extLst>
              <a:ext uri="{FF2B5EF4-FFF2-40B4-BE49-F238E27FC236}">
                <a16:creationId xmlns:a16="http://schemas.microsoft.com/office/drawing/2014/main" id="{BB276E7F-4C61-4E64-83B5-03021EB99BD8}"/>
              </a:ext>
            </a:extLst>
          </p:cNvPr>
          <p:cNvSpPr/>
          <p:nvPr/>
        </p:nvSpPr>
        <p:spPr>
          <a:xfrm>
            <a:off x="1086091" y="3640262"/>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7" name="Rectangle: Rounded Corners 6">
            <a:extLst>
              <a:ext uri="{FF2B5EF4-FFF2-40B4-BE49-F238E27FC236}">
                <a16:creationId xmlns:a16="http://schemas.microsoft.com/office/drawing/2014/main" id="{A93FF853-6B91-41A9-B3B3-2EFB3AAE7225}"/>
              </a:ext>
            </a:extLst>
          </p:cNvPr>
          <p:cNvSpPr/>
          <p:nvPr/>
        </p:nvSpPr>
        <p:spPr>
          <a:xfrm>
            <a:off x="4527630" y="3617113"/>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Code on Demand</a:t>
            </a:r>
          </a:p>
          <a:p>
            <a:pPr algn="ctr"/>
            <a:r>
              <a:rPr lang="en-US" sz="1400" dirty="0">
                <a:latin typeface="Kamerik205 8" panose="020B0803030600020004" pitchFamily="34" charset="0"/>
              </a:rPr>
              <a:t>(optional)</a:t>
            </a:r>
          </a:p>
        </p:txBody>
      </p:sp>
    </p:spTree>
    <p:extLst>
      <p:ext uri="{BB962C8B-B14F-4D97-AF65-F5344CB8AC3E}">
        <p14:creationId xmlns:p14="http://schemas.microsoft.com/office/powerpoint/2010/main" val="389396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CFBC9D5-058C-4FC8-BDFC-8D18F90E89E0}"/>
              </a:ext>
            </a:extLst>
          </p:cNvPr>
          <p:cNvSpPr/>
          <p:nvPr/>
        </p:nvSpPr>
        <p:spPr>
          <a:xfrm>
            <a:off x="1086090" y="3640261"/>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6" name="Rectangle: Rounded Corners 5">
            <a:extLst>
              <a:ext uri="{FF2B5EF4-FFF2-40B4-BE49-F238E27FC236}">
                <a16:creationId xmlns:a16="http://schemas.microsoft.com/office/drawing/2014/main" id="{BB276E7F-4C61-4E64-83B5-03021EB99BD8}"/>
              </a:ext>
            </a:extLst>
          </p:cNvPr>
          <p:cNvSpPr/>
          <p:nvPr/>
        </p:nvSpPr>
        <p:spPr>
          <a:xfrm>
            <a:off x="1086091" y="3640262"/>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7" name="Rectangle: Rounded Corners 6">
            <a:extLst>
              <a:ext uri="{FF2B5EF4-FFF2-40B4-BE49-F238E27FC236}">
                <a16:creationId xmlns:a16="http://schemas.microsoft.com/office/drawing/2014/main" id="{A93FF853-6B91-41A9-B3B3-2EFB3AAE7225}"/>
              </a:ext>
            </a:extLst>
          </p:cNvPr>
          <p:cNvSpPr/>
          <p:nvPr/>
        </p:nvSpPr>
        <p:spPr>
          <a:xfrm>
            <a:off x="4527630" y="3640261"/>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Code on Demand</a:t>
            </a:r>
          </a:p>
          <a:p>
            <a:pPr algn="ctr"/>
            <a:r>
              <a:rPr lang="en-US" sz="1400" dirty="0">
                <a:latin typeface="Kamerik205 8" panose="020B0803030600020004" pitchFamily="34" charset="0"/>
              </a:rPr>
              <a:t>(optional)</a:t>
            </a:r>
          </a:p>
        </p:txBody>
      </p:sp>
      <p:sp>
        <p:nvSpPr>
          <p:cNvPr id="8" name="Rectangle: Rounded Corners 7">
            <a:extLst>
              <a:ext uri="{FF2B5EF4-FFF2-40B4-BE49-F238E27FC236}">
                <a16:creationId xmlns:a16="http://schemas.microsoft.com/office/drawing/2014/main" id="{2F819F64-C00C-49CA-A9FB-A7595BFCE18F}"/>
              </a:ext>
            </a:extLst>
          </p:cNvPr>
          <p:cNvSpPr/>
          <p:nvPr/>
        </p:nvSpPr>
        <p:spPr>
          <a:xfrm>
            <a:off x="7969169" y="3617112"/>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Uniform Interface</a:t>
            </a:r>
          </a:p>
        </p:txBody>
      </p:sp>
      <p:sp>
        <p:nvSpPr>
          <p:cNvPr id="10" name="Rectangle: Rounded Corners 9">
            <a:extLst>
              <a:ext uri="{FF2B5EF4-FFF2-40B4-BE49-F238E27FC236}">
                <a16:creationId xmlns:a16="http://schemas.microsoft.com/office/drawing/2014/main" id="{9B0789BA-E195-4282-A7F7-47FE822F35E3}"/>
              </a:ext>
            </a:extLst>
          </p:cNvPr>
          <p:cNvSpPr/>
          <p:nvPr/>
        </p:nvSpPr>
        <p:spPr>
          <a:xfrm>
            <a:off x="4527630" y="3640261"/>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Code on Demand</a:t>
            </a:r>
          </a:p>
          <a:p>
            <a:pPr algn="ctr"/>
            <a:r>
              <a:rPr lang="en-US" sz="1400" dirty="0">
                <a:latin typeface="Kamerik205 8" panose="020B0803030600020004" pitchFamily="34" charset="0"/>
              </a:rPr>
              <a:t>(optional)</a:t>
            </a:r>
          </a:p>
        </p:txBody>
      </p:sp>
    </p:spTree>
    <p:extLst>
      <p:ext uri="{BB962C8B-B14F-4D97-AF65-F5344CB8AC3E}">
        <p14:creationId xmlns:p14="http://schemas.microsoft.com/office/powerpoint/2010/main" val="171940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3" name="TextBox 2">
            <a:extLst>
              <a:ext uri="{FF2B5EF4-FFF2-40B4-BE49-F238E27FC236}">
                <a16:creationId xmlns:a16="http://schemas.microsoft.com/office/drawing/2014/main" id="{7221AA19-8D85-4554-B9AD-5DB8A90BF830}"/>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POST https://exampleapi.com/employees</a:t>
            </a:r>
          </a:p>
        </p:txBody>
      </p:sp>
      <p:graphicFrame>
        <p:nvGraphicFramePr>
          <p:cNvPr id="4" name="Table 4">
            <a:extLst>
              <a:ext uri="{FF2B5EF4-FFF2-40B4-BE49-F238E27FC236}">
                <a16:creationId xmlns:a16="http://schemas.microsoft.com/office/drawing/2014/main" id="{B139C933-CDAC-4775-A10E-84EF29B1464C}"/>
              </a:ext>
            </a:extLst>
          </p:cNvPr>
          <p:cNvGraphicFramePr>
            <a:graphicFrameLocks noGrp="1"/>
          </p:cNvGraphicFramePr>
          <p:nvPr>
            <p:extLst>
              <p:ext uri="{D42A27DB-BD31-4B8C-83A1-F6EECF244321}">
                <p14:modId xmlns:p14="http://schemas.microsoft.com/office/powerpoint/2010/main" val="3365811829"/>
              </p:ext>
            </p:extLst>
          </p:nvPr>
        </p:nvGraphicFramePr>
        <p:xfrm>
          <a:off x="2946716" y="3818466"/>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201</a:t>
                      </a:r>
                    </a:p>
                  </a:txBody>
                  <a:tcPr/>
                </a:tc>
                <a:tc>
                  <a:txBody>
                    <a:bodyPr/>
                    <a:lstStyle/>
                    <a:p>
                      <a:r>
                        <a:rPr lang="en-US" sz="2800" dirty="0"/>
                        <a:t>Created</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409</a:t>
                      </a:r>
                    </a:p>
                  </a:txBody>
                  <a:tcPr/>
                </a:tc>
                <a:tc>
                  <a:txBody>
                    <a:bodyPr/>
                    <a:lstStyle/>
                    <a:p>
                      <a:r>
                        <a:rPr lang="en-US" sz="2800" dirty="0"/>
                        <a:t>Conflict</a:t>
                      </a:r>
                    </a:p>
                  </a:txBody>
                  <a:tcPr/>
                </a:tc>
                <a:extLst>
                  <a:ext uri="{0D108BD9-81ED-4DB2-BD59-A6C34878D82A}">
                    <a16:rowId xmlns:a16="http://schemas.microsoft.com/office/drawing/2014/main" val="1134587726"/>
                  </a:ext>
                </a:extLst>
              </a:tr>
            </a:tbl>
          </a:graphicData>
        </a:graphic>
      </p:graphicFrame>
    </p:spTree>
    <p:extLst>
      <p:ext uri="{BB962C8B-B14F-4D97-AF65-F5344CB8AC3E}">
        <p14:creationId xmlns:p14="http://schemas.microsoft.com/office/powerpoint/2010/main" val="190100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46D42722-61DA-445F-B77F-EF08D36BE70D}"/>
              </a:ext>
            </a:extLst>
          </p:cNvPr>
          <p:cNvSpPr/>
          <p:nvPr/>
        </p:nvSpPr>
        <p:spPr>
          <a:xfrm>
            <a:off x="186491" y="1169951"/>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10" name="TextBox 9">
            <a:extLst>
              <a:ext uri="{FF2B5EF4-FFF2-40B4-BE49-F238E27FC236}">
                <a16:creationId xmlns:a16="http://schemas.microsoft.com/office/drawing/2014/main" id="{E5911147-0D7D-431A-B738-9DBEA6234086}"/>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GET https://exampleapi.com/employees</a:t>
            </a:r>
          </a:p>
        </p:txBody>
      </p:sp>
      <p:sp>
        <p:nvSpPr>
          <p:cNvPr id="17" name="TextBox 16">
            <a:extLst>
              <a:ext uri="{FF2B5EF4-FFF2-40B4-BE49-F238E27FC236}">
                <a16:creationId xmlns:a16="http://schemas.microsoft.com/office/drawing/2014/main" id="{916B558E-BC41-4FB0-B1BF-09E9880B3BD3}"/>
              </a:ext>
            </a:extLst>
          </p:cNvPr>
          <p:cNvSpPr txBox="1"/>
          <p:nvPr/>
        </p:nvSpPr>
        <p:spPr>
          <a:xfrm>
            <a:off x="0" y="2283981"/>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GET https://exampleapi.com/employees/{id}</a:t>
            </a:r>
          </a:p>
        </p:txBody>
      </p:sp>
      <p:graphicFrame>
        <p:nvGraphicFramePr>
          <p:cNvPr id="18" name="Table 4">
            <a:extLst>
              <a:ext uri="{FF2B5EF4-FFF2-40B4-BE49-F238E27FC236}">
                <a16:creationId xmlns:a16="http://schemas.microsoft.com/office/drawing/2014/main" id="{DDE1DF51-24EE-483A-B48C-34E95EDA30FC}"/>
              </a:ext>
            </a:extLst>
          </p:cNvPr>
          <p:cNvGraphicFramePr>
            <a:graphicFrameLocks noGrp="1"/>
          </p:cNvGraphicFramePr>
          <p:nvPr>
            <p:extLst>
              <p:ext uri="{D42A27DB-BD31-4B8C-83A1-F6EECF244321}">
                <p14:modId xmlns:p14="http://schemas.microsoft.com/office/powerpoint/2010/main" val="3374112953"/>
              </p:ext>
            </p:extLst>
          </p:nvPr>
        </p:nvGraphicFramePr>
        <p:xfrm>
          <a:off x="2936049" y="3702972"/>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200</a:t>
                      </a:r>
                    </a:p>
                  </a:txBody>
                  <a:tcPr/>
                </a:tc>
                <a:tc>
                  <a:txBody>
                    <a:bodyPr/>
                    <a:lstStyle/>
                    <a:p>
                      <a:r>
                        <a:rPr lang="en-US" sz="2800" dirty="0"/>
                        <a:t>OK</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Tree>
    <p:extLst>
      <p:ext uri="{BB962C8B-B14F-4D97-AF65-F5344CB8AC3E}">
        <p14:creationId xmlns:p14="http://schemas.microsoft.com/office/powerpoint/2010/main" val="149579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animBg="1"/>
      <p:bldP spid="11" grpId="0" animBg="1"/>
      <p:bldP spid="10" grpId="0"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17F1C2DE-905C-4CE0-9A04-D3C5EC81B5D6}"/>
              </a:ext>
            </a:extLst>
          </p:cNvPr>
          <p:cNvSpPr/>
          <p:nvPr/>
        </p:nvSpPr>
        <p:spPr>
          <a:xfrm>
            <a:off x="2584785"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3" name="Rectangle: Rounded Corners 2">
            <a:extLst>
              <a:ext uri="{FF2B5EF4-FFF2-40B4-BE49-F238E27FC236}">
                <a16:creationId xmlns:a16="http://schemas.microsoft.com/office/drawing/2014/main" id="{6A748A03-3CEC-4201-8A93-E8008FF368BF}"/>
              </a:ext>
            </a:extLst>
          </p:cNvPr>
          <p:cNvSpPr/>
          <p:nvPr/>
        </p:nvSpPr>
        <p:spPr>
          <a:xfrm>
            <a:off x="4983079"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18" name="TextBox 17">
            <a:extLst>
              <a:ext uri="{FF2B5EF4-FFF2-40B4-BE49-F238E27FC236}">
                <a16:creationId xmlns:a16="http://schemas.microsoft.com/office/drawing/2014/main" id="{C38378C4-2BB4-4FD0-8F31-61D40768BF45}"/>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PUT https://exampleapi.com/employees/{id}</a:t>
            </a:r>
          </a:p>
        </p:txBody>
      </p:sp>
      <p:graphicFrame>
        <p:nvGraphicFramePr>
          <p:cNvPr id="19" name="Table 4">
            <a:extLst>
              <a:ext uri="{FF2B5EF4-FFF2-40B4-BE49-F238E27FC236}">
                <a16:creationId xmlns:a16="http://schemas.microsoft.com/office/drawing/2014/main" id="{4CB9E31E-4705-4A1A-BB65-66D3A1B08CE6}"/>
              </a:ext>
            </a:extLst>
          </p:cNvPr>
          <p:cNvGraphicFramePr>
            <a:graphicFrameLocks noGrp="1"/>
          </p:cNvGraphicFramePr>
          <p:nvPr>
            <p:extLst>
              <p:ext uri="{D42A27DB-BD31-4B8C-83A1-F6EECF244321}">
                <p14:modId xmlns:p14="http://schemas.microsoft.com/office/powerpoint/2010/main" val="3720569226"/>
              </p:ext>
            </p:extLst>
          </p:nvPr>
        </p:nvGraphicFramePr>
        <p:xfrm>
          <a:off x="2946716" y="3402918"/>
          <a:ext cx="6298566" cy="259080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rowSpan="2">
                  <a:txBody>
                    <a:bodyPr/>
                    <a:lstStyle/>
                    <a:p>
                      <a:r>
                        <a:rPr lang="en-US" sz="2800" dirty="0"/>
                        <a:t>Success</a:t>
                      </a:r>
                    </a:p>
                  </a:txBody>
                  <a:tcPr anchor="ctr"/>
                </a:tc>
                <a:tc>
                  <a:txBody>
                    <a:bodyPr/>
                    <a:lstStyle/>
                    <a:p>
                      <a:r>
                        <a:rPr lang="en-US" sz="2800" dirty="0"/>
                        <a:t>204</a:t>
                      </a:r>
                    </a:p>
                  </a:txBody>
                  <a:tcPr/>
                </a:tc>
                <a:tc>
                  <a:txBody>
                    <a:bodyPr/>
                    <a:lstStyle/>
                    <a:p>
                      <a:r>
                        <a:rPr lang="en-US" sz="2800" dirty="0"/>
                        <a:t>No Content</a:t>
                      </a:r>
                    </a:p>
                  </a:txBody>
                  <a:tcPr/>
                </a:tc>
                <a:extLst>
                  <a:ext uri="{0D108BD9-81ED-4DB2-BD59-A6C34878D82A}">
                    <a16:rowId xmlns:a16="http://schemas.microsoft.com/office/drawing/2014/main" val="200060846"/>
                  </a:ext>
                </a:extLst>
              </a:tr>
              <a:tr h="370840">
                <a:tc vMerge="1">
                  <a:txBody>
                    <a:bodyPr/>
                    <a:lstStyle/>
                    <a:p>
                      <a:endParaRPr lang="en-US" sz="2800" dirty="0"/>
                    </a:p>
                  </a:txBody>
                  <a:tcPr anchor="ctr"/>
                </a:tc>
                <a:tc>
                  <a:txBody>
                    <a:bodyPr/>
                    <a:lstStyle/>
                    <a:p>
                      <a:r>
                        <a:rPr lang="en-US" sz="2800" dirty="0"/>
                        <a:t>201</a:t>
                      </a:r>
                    </a:p>
                  </a:txBody>
                  <a:tcPr/>
                </a:tc>
                <a:tc>
                  <a:txBody>
                    <a:bodyPr/>
                    <a:lstStyle/>
                    <a:p>
                      <a:r>
                        <a:rPr lang="en-US" sz="2800" dirty="0"/>
                        <a:t>Created</a:t>
                      </a:r>
                    </a:p>
                  </a:txBody>
                  <a:tcPr/>
                </a:tc>
                <a:extLst>
                  <a:ext uri="{0D108BD9-81ED-4DB2-BD59-A6C34878D82A}">
                    <a16:rowId xmlns:a16="http://schemas.microsoft.com/office/drawing/2014/main" val="2738980341"/>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Tree>
    <p:extLst>
      <p:ext uri="{BB962C8B-B14F-4D97-AF65-F5344CB8AC3E}">
        <p14:creationId xmlns:p14="http://schemas.microsoft.com/office/powerpoint/2010/main" val="373022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P spid="8"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5A23-1076-4817-AF0F-B7787F6795C0}"/>
              </a:ext>
            </a:extLst>
          </p:cNvPr>
          <p:cNvSpPr>
            <a:spLocks noGrp="1"/>
          </p:cNvSpPr>
          <p:nvPr>
            <p:ph type="title"/>
          </p:nvPr>
        </p:nvSpPr>
        <p:spPr/>
        <p:txBody>
          <a:bodyPr>
            <a:normAutofit fontScale="90000"/>
          </a:bodyPr>
          <a:lstStyle/>
          <a:p>
            <a:r>
              <a:rPr lang="en-US" dirty="0"/>
              <a:t>Who is Chad Green</a:t>
            </a:r>
          </a:p>
        </p:txBody>
      </p:sp>
      <p:pic>
        <p:nvPicPr>
          <p:cNvPr id="3" name="Picture 2">
            <a:extLst>
              <a:ext uri="{FF2B5EF4-FFF2-40B4-BE49-F238E27FC236}">
                <a16:creationId xmlns:a16="http://schemas.microsoft.com/office/drawing/2014/main" id="{AFB245CD-4363-4A48-9E4E-A5D75E3C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B62EC6AF-FB63-4682-B323-891D10AC65F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62EB9B5A-3F6B-4074-B483-403A6CC9D68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A794A72C-7C7D-482F-B8AC-5F0C106B52D5}"/>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E7C9BDD7-5DF8-4152-B165-6E3BB66D7754}"/>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p:spPr>
      </p:pic>
      <p:pic>
        <p:nvPicPr>
          <p:cNvPr id="8" name="Picture 7">
            <a:extLst>
              <a:ext uri="{FF2B5EF4-FFF2-40B4-BE49-F238E27FC236}">
                <a16:creationId xmlns:a16="http://schemas.microsoft.com/office/drawing/2014/main" id="{3817C766-874E-4C86-9259-7F4A3AB06A1C}"/>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EB17124E-2DBF-4621-9574-9E3C94BD83A6}"/>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5" name="Picture 14">
            <a:extLst>
              <a:ext uri="{FF2B5EF4-FFF2-40B4-BE49-F238E27FC236}">
                <a16:creationId xmlns:a16="http://schemas.microsoft.com/office/drawing/2014/main" id="{1540A4F5-AAB6-4416-A1CF-F0A9C9ACB5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7" name="Picture 16">
            <a:extLst>
              <a:ext uri="{FF2B5EF4-FFF2-40B4-BE49-F238E27FC236}">
                <a16:creationId xmlns:a16="http://schemas.microsoft.com/office/drawing/2014/main" id="{64F8A7CE-9B8F-4CB8-A71E-5AEC2CB6B4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1405050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30B8B41F-5D0B-4FF0-8073-A0AEB8083DE2}"/>
              </a:ext>
            </a:extLst>
          </p:cNvPr>
          <p:cNvSpPr/>
          <p:nvPr/>
        </p:nvSpPr>
        <p:spPr>
          <a:xfrm>
            <a:off x="4983079" y="1147595"/>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3" name="Rectangle: Rounded Corners 2">
            <a:extLst>
              <a:ext uri="{FF2B5EF4-FFF2-40B4-BE49-F238E27FC236}">
                <a16:creationId xmlns:a16="http://schemas.microsoft.com/office/drawing/2014/main" id="{6A748A03-3CEC-4201-8A93-E8008FF368BF}"/>
              </a:ext>
            </a:extLst>
          </p:cNvPr>
          <p:cNvSpPr/>
          <p:nvPr/>
        </p:nvSpPr>
        <p:spPr>
          <a:xfrm>
            <a:off x="4983079"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9" name="Rectangle: Rounded Corners 8">
            <a:extLst>
              <a:ext uri="{FF2B5EF4-FFF2-40B4-BE49-F238E27FC236}">
                <a16:creationId xmlns:a16="http://schemas.microsoft.com/office/drawing/2014/main" id="{DF09E2FB-7B61-4B0A-A6B8-48CA8CFDCA2C}"/>
              </a:ext>
            </a:extLst>
          </p:cNvPr>
          <p:cNvSpPr/>
          <p:nvPr/>
        </p:nvSpPr>
        <p:spPr>
          <a:xfrm>
            <a:off x="7381373"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PATCH</a:t>
            </a:r>
            <a:endParaRPr lang="en-US" b="1" dirty="0"/>
          </a:p>
          <a:p>
            <a:pPr algn="ctr"/>
            <a:r>
              <a:rPr lang="en-US" dirty="0"/>
              <a:t>~Update</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graphicFrame>
        <p:nvGraphicFramePr>
          <p:cNvPr id="17" name="Table 4">
            <a:extLst>
              <a:ext uri="{FF2B5EF4-FFF2-40B4-BE49-F238E27FC236}">
                <a16:creationId xmlns:a16="http://schemas.microsoft.com/office/drawing/2014/main" id="{362E9937-96AB-4F79-918B-A2E5453AAB84}"/>
              </a:ext>
            </a:extLst>
          </p:cNvPr>
          <p:cNvGraphicFramePr>
            <a:graphicFrameLocks noGrp="1"/>
          </p:cNvGraphicFramePr>
          <p:nvPr>
            <p:extLst>
              <p:ext uri="{D42A27DB-BD31-4B8C-83A1-F6EECF244321}">
                <p14:modId xmlns:p14="http://schemas.microsoft.com/office/powerpoint/2010/main" val="2552451507"/>
              </p:ext>
            </p:extLst>
          </p:nvPr>
        </p:nvGraphicFramePr>
        <p:xfrm>
          <a:off x="2936049" y="3395481"/>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204</a:t>
                      </a:r>
                    </a:p>
                  </a:txBody>
                  <a:tcPr/>
                </a:tc>
                <a:tc>
                  <a:txBody>
                    <a:bodyPr/>
                    <a:lstStyle/>
                    <a:p>
                      <a:r>
                        <a:rPr lang="en-US" sz="2800" dirty="0"/>
                        <a:t>No Content</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
        <p:nvSpPr>
          <p:cNvPr id="18" name="TextBox 17">
            <a:extLst>
              <a:ext uri="{FF2B5EF4-FFF2-40B4-BE49-F238E27FC236}">
                <a16:creationId xmlns:a16="http://schemas.microsoft.com/office/drawing/2014/main" id="{AB10B69C-64B3-4AC8-8C79-9E45C92EC751}"/>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PATCH https://exampleapi.com/employees/{id}</a:t>
            </a:r>
          </a:p>
        </p:txBody>
      </p:sp>
    </p:spTree>
    <p:extLst>
      <p:ext uri="{BB962C8B-B14F-4D97-AF65-F5344CB8AC3E}">
        <p14:creationId xmlns:p14="http://schemas.microsoft.com/office/powerpoint/2010/main" val="41862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P spid="9"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C8DBFBAD-9444-491C-88BB-11DB0996C040}"/>
              </a:ext>
            </a:extLst>
          </p:cNvPr>
          <p:cNvSpPr/>
          <p:nvPr/>
        </p:nvSpPr>
        <p:spPr>
          <a:xfrm>
            <a:off x="7381373" y="1155075"/>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PATCH</a:t>
            </a:r>
            <a:endParaRPr lang="en-US" b="1" dirty="0"/>
          </a:p>
          <a:p>
            <a:pPr algn="ctr"/>
            <a:r>
              <a:rPr lang="en-US" dirty="0"/>
              <a:t>~Update</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3" name="Rectangle: Rounded Corners 2">
            <a:extLst>
              <a:ext uri="{FF2B5EF4-FFF2-40B4-BE49-F238E27FC236}">
                <a16:creationId xmlns:a16="http://schemas.microsoft.com/office/drawing/2014/main" id="{6A748A03-3CEC-4201-8A93-E8008FF368BF}"/>
              </a:ext>
            </a:extLst>
          </p:cNvPr>
          <p:cNvSpPr/>
          <p:nvPr/>
        </p:nvSpPr>
        <p:spPr>
          <a:xfrm>
            <a:off x="4983079"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9" name="Rectangle: Rounded Corners 8">
            <a:extLst>
              <a:ext uri="{FF2B5EF4-FFF2-40B4-BE49-F238E27FC236}">
                <a16:creationId xmlns:a16="http://schemas.microsoft.com/office/drawing/2014/main" id="{DF09E2FB-7B61-4B0A-A6B8-48CA8CFDCA2C}"/>
              </a:ext>
            </a:extLst>
          </p:cNvPr>
          <p:cNvSpPr/>
          <p:nvPr/>
        </p:nvSpPr>
        <p:spPr>
          <a:xfrm>
            <a:off x="7381373"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PATCH</a:t>
            </a:r>
            <a:endParaRPr lang="en-US" b="1" dirty="0"/>
          </a:p>
          <a:p>
            <a:pPr algn="ctr"/>
            <a:r>
              <a:rPr lang="en-US" dirty="0"/>
              <a:t>~Update</a:t>
            </a:r>
          </a:p>
        </p:txBody>
      </p:sp>
      <p:sp>
        <p:nvSpPr>
          <p:cNvPr id="10" name="Rectangle: Rounded Corners 9">
            <a:extLst>
              <a:ext uri="{FF2B5EF4-FFF2-40B4-BE49-F238E27FC236}">
                <a16:creationId xmlns:a16="http://schemas.microsoft.com/office/drawing/2014/main" id="{C747DDAD-6BF7-4610-A89E-2BBA1BDA22FE}"/>
              </a:ext>
            </a:extLst>
          </p:cNvPr>
          <p:cNvSpPr/>
          <p:nvPr/>
        </p:nvSpPr>
        <p:spPr>
          <a:xfrm>
            <a:off x="9779667"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DELETE</a:t>
            </a:r>
            <a:endParaRPr lang="en-US" b="1" dirty="0"/>
          </a:p>
          <a:p>
            <a:pPr algn="ctr"/>
            <a:r>
              <a:rPr lang="en-US" dirty="0"/>
              <a:t>Delete</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graphicFrame>
        <p:nvGraphicFramePr>
          <p:cNvPr id="17" name="Table 4">
            <a:extLst>
              <a:ext uri="{FF2B5EF4-FFF2-40B4-BE49-F238E27FC236}">
                <a16:creationId xmlns:a16="http://schemas.microsoft.com/office/drawing/2014/main" id="{12A3CF0E-B5D7-4A44-965A-40B3C43114F5}"/>
              </a:ext>
            </a:extLst>
          </p:cNvPr>
          <p:cNvGraphicFramePr>
            <a:graphicFrameLocks noGrp="1"/>
          </p:cNvGraphicFramePr>
          <p:nvPr>
            <p:extLst>
              <p:ext uri="{D42A27DB-BD31-4B8C-83A1-F6EECF244321}">
                <p14:modId xmlns:p14="http://schemas.microsoft.com/office/powerpoint/2010/main" val="3000292857"/>
              </p:ext>
            </p:extLst>
          </p:nvPr>
        </p:nvGraphicFramePr>
        <p:xfrm>
          <a:off x="2946716" y="3630285"/>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200</a:t>
                      </a:r>
                    </a:p>
                  </a:txBody>
                  <a:tcPr/>
                </a:tc>
                <a:tc>
                  <a:txBody>
                    <a:bodyPr/>
                    <a:lstStyle/>
                    <a:p>
                      <a:r>
                        <a:rPr lang="en-US" sz="2800" dirty="0"/>
                        <a:t>OK</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
        <p:nvSpPr>
          <p:cNvPr id="18" name="TextBox 17">
            <a:extLst>
              <a:ext uri="{FF2B5EF4-FFF2-40B4-BE49-F238E27FC236}">
                <a16:creationId xmlns:a16="http://schemas.microsoft.com/office/drawing/2014/main" id="{B84BD989-3CAB-4D00-A0FF-CF399A12DE43}"/>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DELETE https://exampleapi.com/employees/{id}</a:t>
            </a:r>
          </a:p>
        </p:txBody>
      </p:sp>
    </p:spTree>
    <p:extLst>
      <p:ext uri="{BB962C8B-B14F-4D97-AF65-F5344CB8AC3E}">
        <p14:creationId xmlns:p14="http://schemas.microsoft.com/office/powerpoint/2010/main" val="163543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animBg="1"/>
      <p:bldP spid="10" grpId="0"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3D53B-CCC6-4FB2-A36B-0B6C60A2E7D8}"/>
              </a:ext>
            </a:extLst>
          </p:cNvPr>
          <p:cNvSpPr>
            <a:spLocks noGrp="1"/>
          </p:cNvSpPr>
          <p:nvPr>
            <p:ph type="title"/>
          </p:nvPr>
        </p:nvSpPr>
        <p:spPr/>
        <p:txBody>
          <a:bodyPr/>
          <a:lstStyle/>
          <a:p>
            <a:r>
              <a:rPr lang="en-US" dirty="0"/>
              <a:t>What is Serverless?</a:t>
            </a:r>
          </a:p>
        </p:txBody>
      </p:sp>
      <p:sp>
        <p:nvSpPr>
          <p:cNvPr id="3" name="Text Placeholder 2">
            <a:extLst>
              <a:ext uri="{FF2B5EF4-FFF2-40B4-BE49-F238E27FC236}">
                <a16:creationId xmlns:a16="http://schemas.microsoft.com/office/drawing/2014/main" id="{78F93232-6ADB-452A-9A7F-F8BBD4E6E182}"/>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770635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4922-1870-4FEF-8AE5-8EB0BC5B7220}"/>
              </a:ext>
            </a:extLst>
          </p:cNvPr>
          <p:cNvSpPr>
            <a:spLocks noGrp="1"/>
          </p:cNvSpPr>
          <p:nvPr>
            <p:ph type="title"/>
          </p:nvPr>
        </p:nvSpPr>
        <p:spPr/>
        <p:txBody>
          <a:bodyPr>
            <a:normAutofit fontScale="90000"/>
          </a:bodyPr>
          <a:lstStyle/>
          <a:p>
            <a:r>
              <a:rPr lang="en-US" dirty="0"/>
              <a:t>The evolution of application platforms</a:t>
            </a:r>
          </a:p>
        </p:txBody>
      </p:sp>
      <p:grpSp>
        <p:nvGrpSpPr>
          <p:cNvPr id="39" name="Group 38">
            <a:extLst>
              <a:ext uri="{FF2B5EF4-FFF2-40B4-BE49-F238E27FC236}">
                <a16:creationId xmlns:a16="http://schemas.microsoft.com/office/drawing/2014/main" id="{30408486-9DA2-441B-B597-167FE3329CE9}"/>
              </a:ext>
            </a:extLst>
          </p:cNvPr>
          <p:cNvGrpSpPr/>
          <p:nvPr/>
        </p:nvGrpSpPr>
        <p:grpSpPr>
          <a:xfrm>
            <a:off x="2398511" y="3029521"/>
            <a:ext cx="1583138" cy="1198436"/>
            <a:chOff x="2398511" y="3029521"/>
            <a:chExt cx="1583138" cy="1198436"/>
          </a:xfrm>
        </p:grpSpPr>
        <p:pic>
          <p:nvPicPr>
            <p:cNvPr id="5124" name="Picture 4" descr="See the source image">
              <a:extLst>
                <a:ext uri="{FF2B5EF4-FFF2-40B4-BE49-F238E27FC236}">
                  <a16:creationId xmlns:a16="http://schemas.microsoft.com/office/drawing/2014/main" id="{C7EE5248-1B45-4861-A863-7AD9D083F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ee the source image">
              <a:extLst>
                <a:ext uri="{FF2B5EF4-FFF2-40B4-BE49-F238E27FC236}">
                  <a16:creationId xmlns:a16="http://schemas.microsoft.com/office/drawing/2014/main" id="{91CB5879-5626-4DA4-A086-C38DB5DC0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pic>
        <p:nvPicPr>
          <p:cNvPr id="5128" name="Picture 8" descr="See the source image">
            <a:extLst>
              <a:ext uri="{FF2B5EF4-FFF2-40B4-BE49-F238E27FC236}">
                <a16:creationId xmlns:a16="http://schemas.microsoft.com/office/drawing/2014/main" id="{79BA49B8-C515-4A34-8D2E-24E0180E92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3559" y="2886559"/>
            <a:ext cx="1084882" cy="1084882"/>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4A8AB046-0AB8-454C-82EF-816E6BE2D055}"/>
              </a:ext>
            </a:extLst>
          </p:cNvPr>
          <p:cNvGrpSpPr/>
          <p:nvPr/>
        </p:nvGrpSpPr>
        <p:grpSpPr>
          <a:xfrm>
            <a:off x="8321746" y="2900535"/>
            <a:ext cx="1731135" cy="1233310"/>
            <a:chOff x="8321746" y="2900535"/>
            <a:chExt cx="1731135" cy="1233310"/>
          </a:xfrm>
        </p:grpSpPr>
        <p:pic>
          <p:nvPicPr>
            <p:cNvPr id="5130" name="Picture 10" descr="See the source image">
              <a:extLst>
                <a:ext uri="{FF2B5EF4-FFF2-40B4-BE49-F238E27FC236}">
                  <a16:creationId xmlns:a16="http://schemas.microsoft.com/office/drawing/2014/main" id="{60724B0F-05B0-4DF1-998B-E051CC2EF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See the source image">
              <a:extLst>
                <a:ext uri="{FF2B5EF4-FFF2-40B4-BE49-F238E27FC236}">
                  <a16:creationId xmlns:a16="http://schemas.microsoft.com/office/drawing/2014/main" id="{474DBA7D-1635-4B95-B453-D499F4D17D0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See the source image">
              <a:extLst>
                <a:ext uri="{FF2B5EF4-FFF2-40B4-BE49-F238E27FC236}">
                  <a16:creationId xmlns:a16="http://schemas.microsoft.com/office/drawing/2014/main" id="{7945A570-5ED0-42A7-83ED-748ACA6BD18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454AAE3E-8C40-4619-AEA4-ACDDE41743A7}"/>
              </a:ext>
            </a:extLst>
          </p:cNvPr>
          <p:cNvSpPr txBox="1"/>
          <p:nvPr/>
        </p:nvSpPr>
        <p:spPr>
          <a:xfrm>
            <a:off x="295656" y="923544"/>
            <a:ext cx="1764714" cy="369332"/>
          </a:xfrm>
          <a:prstGeom prst="rect">
            <a:avLst/>
          </a:prstGeom>
          <a:noFill/>
        </p:spPr>
        <p:txBody>
          <a:bodyPr wrap="none" rtlCol="0">
            <a:spAutoFit/>
          </a:bodyPr>
          <a:lstStyle/>
          <a:p>
            <a:r>
              <a:rPr lang="en-US" dirty="0">
                <a:latin typeface="Kamerik205 8" panose="020B0803030600020004" pitchFamily="34" charset="0"/>
              </a:rPr>
              <a:t>On-Premises</a:t>
            </a:r>
          </a:p>
        </p:txBody>
      </p:sp>
      <p:sp>
        <p:nvSpPr>
          <p:cNvPr id="41" name="Cloud 40">
            <a:extLst>
              <a:ext uri="{FF2B5EF4-FFF2-40B4-BE49-F238E27FC236}">
                <a16:creationId xmlns:a16="http://schemas.microsoft.com/office/drawing/2014/main" id="{AEEFA247-4117-4134-9D52-ADDC5F13C00B}"/>
              </a:ext>
            </a:extLst>
          </p:cNvPr>
          <p:cNvSpPr/>
          <p:nvPr/>
        </p:nvSpPr>
        <p:spPr>
          <a:xfrm>
            <a:off x="5471556" y="4684735"/>
            <a:ext cx="1227551" cy="676656"/>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2" name="TextBox 41">
            <a:extLst>
              <a:ext uri="{FF2B5EF4-FFF2-40B4-BE49-F238E27FC236}">
                <a16:creationId xmlns:a16="http://schemas.microsoft.com/office/drawing/2014/main" id="{3E12CE36-8667-440D-8CE0-084BAEA8F30E}"/>
              </a:ext>
            </a:extLst>
          </p:cNvPr>
          <p:cNvSpPr txBox="1"/>
          <p:nvPr/>
        </p:nvSpPr>
        <p:spPr>
          <a:xfrm rot="19838304">
            <a:off x="200417" y="1722295"/>
            <a:ext cx="1754648" cy="523220"/>
          </a:xfrm>
          <a:prstGeom prst="rect">
            <a:avLst/>
          </a:prstGeom>
          <a:noFill/>
        </p:spPr>
        <p:txBody>
          <a:bodyPr wrap="none" rtlCol="0">
            <a:spAutoFit/>
          </a:bodyPr>
          <a:lstStyle/>
          <a:p>
            <a:r>
              <a:rPr lang="en-US" sz="1400" dirty="0"/>
              <a:t>What media should I</a:t>
            </a:r>
          </a:p>
          <a:p>
            <a:r>
              <a:rPr lang="en-US" sz="1400" dirty="0"/>
              <a:t>use to keep </a:t>
            </a:r>
            <a:r>
              <a:rPr lang="en-US" sz="1400" b="1" dirty="0"/>
              <a:t>backups?</a:t>
            </a:r>
            <a:endParaRPr lang="en-US" sz="1400" dirty="0"/>
          </a:p>
        </p:txBody>
      </p:sp>
      <p:sp>
        <p:nvSpPr>
          <p:cNvPr id="52" name="TextBox 51">
            <a:extLst>
              <a:ext uri="{FF2B5EF4-FFF2-40B4-BE49-F238E27FC236}">
                <a16:creationId xmlns:a16="http://schemas.microsoft.com/office/drawing/2014/main" id="{D0B1FF12-B381-4447-BEF5-16FDD3128C5A}"/>
              </a:ext>
            </a:extLst>
          </p:cNvPr>
          <p:cNvSpPr txBox="1"/>
          <p:nvPr/>
        </p:nvSpPr>
        <p:spPr>
          <a:xfrm rot="20615167">
            <a:off x="8777239" y="2289410"/>
            <a:ext cx="1610569" cy="523220"/>
          </a:xfrm>
          <a:prstGeom prst="rect">
            <a:avLst/>
          </a:prstGeom>
          <a:noFill/>
        </p:spPr>
        <p:txBody>
          <a:bodyPr wrap="none" rtlCol="0">
            <a:spAutoFit/>
          </a:bodyPr>
          <a:lstStyle/>
          <a:p>
            <a:r>
              <a:rPr lang="en-US" sz="1400" dirty="0"/>
              <a:t>How often should I</a:t>
            </a:r>
          </a:p>
          <a:p>
            <a:r>
              <a:rPr lang="en-US" sz="1400" dirty="0"/>
              <a:t> </a:t>
            </a:r>
            <a:r>
              <a:rPr lang="en-US" sz="1400" b="1" dirty="0"/>
              <a:t>backup</a:t>
            </a:r>
            <a:r>
              <a:rPr lang="en-US" sz="1400" dirty="0"/>
              <a:t> my </a:t>
            </a:r>
            <a:r>
              <a:rPr lang="en-US" sz="1400" b="1" dirty="0"/>
              <a:t>server?</a:t>
            </a:r>
            <a:endParaRPr lang="en-US" sz="1400" dirty="0"/>
          </a:p>
        </p:txBody>
      </p:sp>
      <p:sp>
        <p:nvSpPr>
          <p:cNvPr id="53" name="TextBox 52">
            <a:extLst>
              <a:ext uri="{FF2B5EF4-FFF2-40B4-BE49-F238E27FC236}">
                <a16:creationId xmlns:a16="http://schemas.microsoft.com/office/drawing/2014/main" id="{F8D61FFE-9C99-4EBF-BB1F-2B86FC93F736}"/>
              </a:ext>
            </a:extLst>
          </p:cNvPr>
          <p:cNvSpPr txBox="1"/>
          <p:nvPr/>
        </p:nvSpPr>
        <p:spPr>
          <a:xfrm rot="1269504">
            <a:off x="9932571" y="2981362"/>
            <a:ext cx="1541704" cy="523220"/>
          </a:xfrm>
          <a:prstGeom prst="rect">
            <a:avLst/>
          </a:prstGeom>
          <a:noFill/>
        </p:spPr>
        <p:txBody>
          <a:bodyPr wrap="none" rtlCol="0">
            <a:spAutoFit/>
          </a:bodyPr>
          <a:lstStyle/>
          <a:p>
            <a:pPr algn="ctr"/>
            <a:r>
              <a:rPr lang="en-US" sz="1400" dirty="0"/>
              <a:t>Are my </a:t>
            </a:r>
            <a:r>
              <a:rPr lang="en-US" sz="1400" b="1" dirty="0"/>
              <a:t>servers</a:t>
            </a:r>
            <a:r>
              <a:rPr lang="en-US" sz="1400" dirty="0"/>
              <a:t> in</a:t>
            </a:r>
          </a:p>
          <a:p>
            <a:pPr algn="ctr"/>
            <a:r>
              <a:rPr lang="en-US" sz="1400" dirty="0"/>
              <a:t> a </a:t>
            </a:r>
            <a:r>
              <a:rPr lang="en-US" sz="1400" b="1" dirty="0"/>
              <a:t>secure</a:t>
            </a:r>
            <a:r>
              <a:rPr lang="en-US" sz="1400" dirty="0"/>
              <a:t> location?</a:t>
            </a:r>
          </a:p>
        </p:txBody>
      </p:sp>
      <p:sp>
        <p:nvSpPr>
          <p:cNvPr id="54" name="TextBox 53">
            <a:extLst>
              <a:ext uri="{FF2B5EF4-FFF2-40B4-BE49-F238E27FC236}">
                <a16:creationId xmlns:a16="http://schemas.microsoft.com/office/drawing/2014/main" id="{6101C042-9C96-49AF-A0CC-01C39C685D8B}"/>
              </a:ext>
            </a:extLst>
          </p:cNvPr>
          <p:cNvSpPr txBox="1"/>
          <p:nvPr/>
        </p:nvSpPr>
        <p:spPr>
          <a:xfrm>
            <a:off x="2329127" y="4452755"/>
            <a:ext cx="1612173" cy="523220"/>
          </a:xfrm>
          <a:prstGeom prst="rect">
            <a:avLst/>
          </a:prstGeom>
          <a:noFill/>
        </p:spPr>
        <p:txBody>
          <a:bodyPr wrap="none" rtlCol="0">
            <a:spAutoFit/>
          </a:bodyPr>
          <a:lstStyle/>
          <a:p>
            <a:pPr algn="ctr"/>
            <a:r>
              <a:rPr lang="en-US" sz="1400" dirty="0"/>
              <a:t>Who has </a:t>
            </a:r>
            <a:r>
              <a:rPr lang="en-US" sz="1400" b="1" dirty="0"/>
              <a:t>physical</a:t>
            </a:r>
          </a:p>
          <a:p>
            <a:pPr algn="ctr"/>
            <a:r>
              <a:rPr lang="en-US" sz="1400" dirty="0"/>
              <a:t>access my </a:t>
            </a:r>
            <a:r>
              <a:rPr lang="en-US" sz="1400" b="1" dirty="0"/>
              <a:t>servers?</a:t>
            </a:r>
            <a:endParaRPr lang="en-US" sz="1400" dirty="0"/>
          </a:p>
        </p:txBody>
      </p:sp>
      <p:sp>
        <p:nvSpPr>
          <p:cNvPr id="55" name="TextBox 54">
            <a:extLst>
              <a:ext uri="{FF2B5EF4-FFF2-40B4-BE49-F238E27FC236}">
                <a16:creationId xmlns:a16="http://schemas.microsoft.com/office/drawing/2014/main" id="{A3F88DD5-02A4-42D5-9880-BD40EA2BC95B}"/>
              </a:ext>
            </a:extLst>
          </p:cNvPr>
          <p:cNvSpPr txBox="1"/>
          <p:nvPr/>
        </p:nvSpPr>
        <p:spPr>
          <a:xfrm>
            <a:off x="1882228" y="1831009"/>
            <a:ext cx="1665007" cy="523220"/>
          </a:xfrm>
          <a:prstGeom prst="rect">
            <a:avLst/>
          </a:prstGeom>
          <a:noFill/>
        </p:spPr>
        <p:txBody>
          <a:bodyPr wrap="none" rtlCol="0">
            <a:spAutoFit/>
          </a:bodyPr>
          <a:lstStyle/>
          <a:p>
            <a:pPr algn="ctr"/>
            <a:r>
              <a:rPr lang="en-US" sz="1400" dirty="0"/>
              <a:t>What </a:t>
            </a:r>
            <a:r>
              <a:rPr lang="en-US" sz="1400" b="1" dirty="0"/>
              <a:t>size</a:t>
            </a:r>
            <a:r>
              <a:rPr lang="en-US" sz="1400" dirty="0"/>
              <a:t> of </a:t>
            </a:r>
            <a:r>
              <a:rPr lang="en-US" sz="1400" b="1" dirty="0"/>
              <a:t>servers</a:t>
            </a:r>
          </a:p>
          <a:p>
            <a:pPr algn="ctr"/>
            <a:r>
              <a:rPr lang="en-US" sz="1400" dirty="0"/>
              <a:t>should I </a:t>
            </a:r>
            <a:r>
              <a:rPr lang="en-US" sz="1400" b="1" dirty="0"/>
              <a:t>buy</a:t>
            </a:r>
            <a:r>
              <a:rPr lang="en-US" sz="1400" dirty="0"/>
              <a:t>?</a:t>
            </a:r>
          </a:p>
        </p:txBody>
      </p:sp>
      <p:sp>
        <p:nvSpPr>
          <p:cNvPr id="56" name="TextBox 55">
            <a:extLst>
              <a:ext uri="{FF2B5EF4-FFF2-40B4-BE49-F238E27FC236}">
                <a16:creationId xmlns:a16="http://schemas.microsoft.com/office/drawing/2014/main" id="{EA12C720-C8A3-47A9-8B08-FA9322727A51}"/>
              </a:ext>
            </a:extLst>
          </p:cNvPr>
          <p:cNvSpPr txBox="1"/>
          <p:nvPr/>
        </p:nvSpPr>
        <p:spPr>
          <a:xfrm rot="20758428">
            <a:off x="826513" y="2839064"/>
            <a:ext cx="1968680"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a:t>
            </a:r>
          </a:p>
        </p:txBody>
      </p:sp>
      <p:sp>
        <p:nvSpPr>
          <p:cNvPr id="57" name="TextBox 56">
            <a:extLst>
              <a:ext uri="{FF2B5EF4-FFF2-40B4-BE49-F238E27FC236}">
                <a16:creationId xmlns:a16="http://schemas.microsoft.com/office/drawing/2014/main" id="{CDB3B985-8F78-4FA1-8078-1683F70AEA65}"/>
              </a:ext>
            </a:extLst>
          </p:cNvPr>
          <p:cNvSpPr txBox="1"/>
          <p:nvPr/>
        </p:nvSpPr>
        <p:spPr>
          <a:xfrm rot="20758428">
            <a:off x="332229" y="3975502"/>
            <a:ext cx="1799916" cy="523220"/>
          </a:xfrm>
          <a:prstGeom prst="rect">
            <a:avLst/>
          </a:prstGeom>
          <a:noFill/>
        </p:spPr>
        <p:txBody>
          <a:bodyPr wrap="none" rtlCol="0">
            <a:spAutoFit/>
          </a:bodyPr>
          <a:lstStyle/>
          <a:p>
            <a:pPr algn="ctr"/>
            <a:r>
              <a:rPr lang="en-US" sz="1400" dirty="0"/>
              <a:t>Do I need a secondary</a:t>
            </a:r>
          </a:p>
          <a:p>
            <a:pPr algn="ctr"/>
            <a:r>
              <a:rPr lang="en-US" sz="1400" b="1" dirty="0"/>
              <a:t>Network connection?</a:t>
            </a:r>
          </a:p>
        </p:txBody>
      </p:sp>
      <p:sp>
        <p:nvSpPr>
          <p:cNvPr id="58" name="TextBox 57">
            <a:extLst>
              <a:ext uri="{FF2B5EF4-FFF2-40B4-BE49-F238E27FC236}">
                <a16:creationId xmlns:a16="http://schemas.microsoft.com/office/drawing/2014/main" id="{E1BD4DE7-9FCA-4207-BCC6-773574737700}"/>
              </a:ext>
            </a:extLst>
          </p:cNvPr>
          <p:cNvSpPr txBox="1"/>
          <p:nvPr/>
        </p:nvSpPr>
        <p:spPr>
          <a:xfrm rot="1903785">
            <a:off x="9817293" y="1401722"/>
            <a:ext cx="1547475" cy="523220"/>
          </a:xfrm>
          <a:prstGeom prst="rect">
            <a:avLst/>
          </a:prstGeom>
          <a:noFill/>
        </p:spPr>
        <p:txBody>
          <a:bodyPr wrap="none" rtlCol="0">
            <a:spAutoFit/>
          </a:bodyPr>
          <a:lstStyle/>
          <a:p>
            <a:pPr algn="ctr"/>
            <a:r>
              <a:rPr lang="en-US" sz="1400" dirty="0"/>
              <a:t>How can I increase</a:t>
            </a:r>
          </a:p>
          <a:p>
            <a:pPr algn="ctr"/>
            <a:r>
              <a:rPr lang="en-US" sz="1400" b="1" dirty="0"/>
              <a:t>server</a:t>
            </a:r>
            <a:r>
              <a:rPr lang="en-US" sz="1400" dirty="0"/>
              <a:t> utilization?</a:t>
            </a:r>
            <a:endParaRPr lang="en-US" sz="1400" b="1" dirty="0"/>
          </a:p>
        </p:txBody>
      </p:sp>
      <p:sp>
        <p:nvSpPr>
          <p:cNvPr id="59" name="TextBox 58">
            <a:extLst>
              <a:ext uri="{FF2B5EF4-FFF2-40B4-BE49-F238E27FC236}">
                <a16:creationId xmlns:a16="http://schemas.microsoft.com/office/drawing/2014/main" id="{4851F2EF-8EC7-44AC-B9A6-75CD56025AB0}"/>
              </a:ext>
            </a:extLst>
          </p:cNvPr>
          <p:cNvSpPr txBox="1"/>
          <p:nvPr/>
        </p:nvSpPr>
        <p:spPr>
          <a:xfrm rot="512763">
            <a:off x="6726754" y="1215395"/>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0" name="TextBox 59">
            <a:extLst>
              <a:ext uri="{FF2B5EF4-FFF2-40B4-BE49-F238E27FC236}">
                <a16:creationId xmlns:a16="http://schemas.microsoft.com/office/drawing/2014/main" id="{A3C74BAD-C650-4BE4-AA2F-4676CF83F461}"/>
              </a:ext>
            </a:extLst>
          </p:cNvPr>
          <p:cNvSpPr txBox="1"/>
          <p:nvPr/>
        </p:nvSpPr>
        <p:spPr>
          <a:xfrm rot="512763">
            <a:off x="4013596" y="4552448"/>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servers</a:t>
            </a:r>
            <a:r>
              <a:rPr lang="en-US" sz="1400" dirty="0"/>
              <a:t>?</a:t>
            </a:r>
            <a:endParaRPr lang="en-US" sz="1400" b="1" dirty="0"/>
          </a:p>
        </p:txBody>
      </p:sp>
      <p:sp>
        <p:nvSpPr>
          <p:cNvPr id="61" name="TextBox 60">
            <a:extLst>
              <a:ext uri="{FF2B5EF4-FFF2-40B4-BE49-F238E27FC236}">
                <a16:creationId xmlns:a16="http://schemas.microsoft.com/office/drawing/2014/main" id="{FD00DA3F-CECF-440D-8F7F-F567A7529309}"/>
              </a:ext>
            </a:extLst>
          </p:cNvPr>
          <p:cNvSpPr txBox="1"/>
          <p:nvPr/>
        </p:nvSpPr>
        <p:spPr>
          <a:xfrm rot="20512394">
            <a:off x="5603974" y="2131661"/>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apps</a:t>
            </a:r>
            <a:r>
              <a:rPr lang="en-US" sz="1400" dirty="0"/>
              <a:t>?</a:t>
            </a:r>
            <a:endParaRPr lang="en-US" sz="1400" b="1" dirty="0"/>
          </a:p>
        </p:txBody>
      </p:sp>
      <p:sp>
        <p:nvSpPr>
          <p:cNvPr id="62" name="TextBox 61">
            <a:extLst>
              <a:ext uri="{FF2B5EF4-FFF2-40B4-BE49-F238E27FC236}">
                <a16:creationId xmlns:a16="http://schemas.microsoft.com/office/drawing/2014/main" id="{B721598A-E666-4DC3-9979-FD918E89955D}"/>
              </a:ext>
            </a:extLst>
          </p:cNvPr>
          <p:cNvSpPr txBox="1"/>
          <p:nvPr/>
        </p:nvSpPr>
        <p:spPr>
          <a:xfrm rot="512763">
            <a:off x="7532078" y="5099780"/>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3" name="TextBox 62">
            <a:extLst>
              <a:ext uri="{FF2B5EF4-FFF2-40B4-BE49-F238E27FC236}">
                <a16:creationId xmlns:a16="http://schemas.microsoft.com/office/drawing/2014/main" id="{AE1C8307-3553-4E81-852F-BBD800C72F0E}"/>
              </a:ext>
            </a:extLst>
          </p:cNvPr>
          <p:cNvSpPr txBox="1"/>
          <p:nvPr/>
        </p:nvSpPr>
        <p:spPr>
          <a:xfrm rot="512763">
            <a:off x="1091150" y="4807056"/>
            <a:ext cx="1011046" cy="738664"/>
          </a:xfrm>
          <a:prstGeom prst="rect">
            <a:avLst/>
          </a:prstGeom>
          <a:noFill/>
        </p:spPr>
        <p:txBody>
          <a:bodyPr wrap="none" rtlCol="0">
            <a:spAutoFit/>
          </a:bodyPr>
          <a:lstStyle/>
          <a:p>
            <a:pPr algn="ctr"/>
            <a:r>
              <a:rPr lang="en-US" sz="1400" dirty="0"/>
              <a:t>How </a:t>
            </a:r>
            <a:r>
              <a:rPr lang="en-US" sz="1400" b="1" dirty="0"/>
              <a:t>many</a:t>
            </a:r>
            <a:r>
              <a:rPr lang="en-US" sz="1400" dirty="0"/>
              <a:t> </a:t>
            </a:r>
          </a:p>
          <a:p>
            <a:pPr algn="ctr"/>
            <a:r>
              <a:rPr lang="en-US" sz="1400" dirty="0"/>
              <a:t>servers</a:t>
            </a:r>
          </a:p>
          <a:p>
            <a:pPr algn="ctr"/>
            <a:r>
              <a:rPr lang="en-US" sz="1400" dirty="0"/>
              <a:t> do I need?</a:t>
            </a:r>
            <a:endParaRPr lang="en-US" sz="1400" b="1" dirty="0"/>
          </a:p>
        </p:txBody>
      </p:sp>
      <p:sp>
        <p:nvSpPr>
          <p:cNvPr id="64" name="TextBox 63">
            <a:extLst>
              <a:ext uri="{FF2B5EF4-FFF2-40B4-BE49-F238E27FC236}">
                <a16:creationId xmlns:a16="http://schemas.microsoft.com/office/drawing/2014/main" id="{FC574D98-5559-440B-8AC4-19AFDB5CD540}"/>
              </a:ext>
            </a:extLst>
          </p:cNvPr>
          <p:cNvSpPr txBox="1"/>
          <p:nvPr/>
        </p:nvSpPr>
        <p:spPr>
          <a:xfrm rot="20455318">
            <a:off x="3880181" y="1714922"/>
            <a:ext cx="1732141" cy="523220"/>
          </a:xfrm>
          <a:prstGeom prst="rect">
            <a:avLst/>
          </a:prstGeom>
          <a:noFill/>
        </p:spPr>
        <p:txBody>
          <a:bodyPr wrap="none" rtlCol="0">
            <a:spAutoFit/>
          </a:bodyPr>
          <a:lstStyle/>
          <a:p>
            <a:pPr algn="ctr"/>
            <a:r>
              <a:rPr lang="en-US" sz="1400" dirty="0"/>
              <a:t>How do I </a:t>
            </a:r>
            <a:r>
              <a:rPr lang="en-US" sz="1400" b="1" dirty="0"/>
              <a:t>deploy</a:t>
            </a:r>
            <a:r>
              <a:rPr lang="en-US" sz="1400" dirty="0"/>
              <a:t> new</a:t>
            </a:r>
          </a:p>
          <a:p>
            <a:pPr algn="ctr"/>
            <a:r>
              <a:rPr lang="en-US" sz="1400" dirty="0"/>
              <a:t> </a:t>
            </a:r>
            <a:r>
              <a:rPr lang="en-US" sz="1400" b="1" dirty="0"/>
              <a:t>code</a:t>
            </a:r>
            <a:r>
              <a:rPr lang="en-US" sz="1400" dirty="0"/>
              <a:t> to my </a:t>
            </a:r>
            <a:r>
              <a:rPr lang="en-US" sz="1400" b="1" dirty="0"/>
              <a:t>servers</a:t>
            </a:r>
            <a:r>
              <a:rPr lang="en-US" sz="1400" dirty="0"/>
              <a:t>?</a:t>
            </a:r>
            <a:endParaRPr lang="en-US" sz="1400" b="1" dirty="0"/>
          </a:p>
        </p:txBody>
      </p:sp>
      <p:sp>
        <p:nvSpPr>
          <p:cNvPr id="65" name="TextBox 64">
            <a:extLst>
              <a:ext uri="{FF2B5EF4-FFF2-40B4-BE49-F238E27FC236}">
                <a16:creationId xmlns:a16="http://schemas.microsoft.com/office/drawing/2014/main" id="{89493A82-B164-4F94-B24D-48F8C1CD51F6}"/>
              </a:ext>
            </a:extLst>
          </p:cNvPr>
          <p:cNvSpPr txBox="1"/>
          <p:nvPr/>
        </p:nvSpPr>
        <p:spPr>
          <a:xfrm rot="20455318">
            <a:off x="10190674" y="4576392"/>
            <a:ext cx="1402885" cy="523220"/>
          </a:xfrm>
          <a:prstGeom prst="rect">
            <a:avLst/>
          </a:prstGeom>
          <a:noFill/>
        </p:spPr>
        <p:txBody>
          <a:bodyPr wrap="none" rtlCol="0">
            <a:spAutoFit/>
          </a:bodyPr>
          <a:lstStyle/>
          <a:p>
            <a:pPr algn="ctr"/>
            <a:r>
              <a:rPr lang="en-US" sz="1400" dirty="0"/>
              <a:t>What </a:t>
            </a:r>
            <a:r>
              <a:rPr lang="en-US" sz="1400" b="1" dirty="0"/>
              <a:t>storage</a:t>
            </a:r>
            <a:r>
              <a:rPr lang="en-US" sz="1400" dirty="0"/>
              <a:t> do</a:t>
            </a:r>
          </a:p>
          <a:p>
            <a:pPr algn="ctr"/>
            <a:r>
              <a:rPr lang="en-US" sz="1400" dirty="0"/>
              <a:t> I need to use?</a:t>
            </a:r>
            <a:endParaRPr lang="en-US" sz="1400" b="1" dirty="0"/>
          </a:p>
        </p:txBody>
      </p:sp>
      <p:sp>
        <p:nvSpPr>
          <p:cNvPr id="67" name="TextBox 66">
            <a:extLst>
              <a:ext uri="{FF2B5EF4-FFF2-40B4-BE49-F238E27FC236}">
                <a16:creationId xmlns:a16="http://schemas.microsoft.com/office/drawing/2014/main" id="{6EB3278B-4BAA-47CF-9E7B-C7C38368EA29}"/>
              </a:ext>
            </a:extLst>
          </p:cNvPr>
          <p:cNvSpPr txBox="1"/>
          <p:nvPr/>
        </p:nvSpPr>
        <p:spPr>
          <a:xfrm rot="512763">
            <a:off x="6611370" y="4135981"/>
            <a:ext cx="2253566" cy="523220"/>
          </a:xfrm>
          <a:prstGeom prst="rect">
            <a:avLst/>
          </a:prstGeom>
          <a:noFill/>
        </p:spPr>
        <p:txBody>
          <a:bodyPr wrap="none" rtlCol="0">
            <a:spAutoFit/>
          </a:bodyPr>
          <a:lstStyle/>
          <a:p>
            <a:pPr algn="ctr"/>
            <a:r>
              <a:rPr lang="en-US" sz="1400" dirty="0"/>
              <a:t>How do I keep the </a:t>
            </a:r>
            <a:r>
              <a:rPr lang="en-US" sz="1400" b="1" dirty="0"/>
              <a:t>operating</a:t>
            </a:r>
          </a:p>
          <a:p>
            <a:pPr algn="ctr"/>
            <a:r>
              <a:rPr lang="en-US" sz="1400" b="1" dirty="0"/>
              <a:t>system</a:t>
            </a:r>
            <a:r>
              <a:rPr lang="en-US" sz="1400" dirty="0"/>
              <a:t> up to date?</a:t>
            </a:r>
          </a:p>
        </p:txBody>
      </p:sp>
      <p:sp>
        <p:nvSpPr>
          <p:cNvPr id="69" name="TextBox 68">
            <a:extLst>
              <a:ext uri="{FF2B5EF4-FFF2-40B4-BE49-F238E27FC236}">
                <a16:creationId xmlns:a16="http://schemas.microsoft.com/office/drawing/2014/main" id="{632F3BF1-0D6F-4F7A-B6ED-4EEC47B1161E}"/>
              </a:ext>
            </a:extLst>
          </p:cNvPr>
          <p:cNvSpPr txBox="1"/>
          <p:nvPr/>
        </p:nvSpPr>
        <p:spPr>
          <a:xfrm rot="20736026">
            <a:off x="9797401" y="5401208"/>
            <a:ext cx="1806457" cy="523220"/>
          </a:xfrm>
          <a:prstGeom prst="rect">
            <a:avLst/>
          </a:prstGeom>
          <a:noFill/>
        </p:spPr>
        <p:txBody>
          <a:bodyPr wrap="none" rtlCol="0">
            <a:spAutoFit/>
          </a:bodyPr>
          <a:lstStyle/>
          <a:p>
            <a:pPr algn="ctr"/>
            <a:r>
              <a:rPr lang="en-US" sz="1400" dirty="0"/>
              <a:t>How can I dynamically</a:t>
            </a:r>
          </a:p>
          <a:p>
            <a:pPr algn="ctr"/>
            <a:r>
              <a:rPr lang="en-US" sz="1400" dirty="0"/>
              <a:t>configure my app?</a:t>
            </a:r>
          </a:p>
        </p:txBody>
      </p:sp>
      <p:sp>
        <p:nvSpPr>
          <p:cNvPr id="70" name="TextBox 69">
            <a:extLst>
              <a:ext uri="{FF2B5EF4-FFF2-40B4-BE49-F238E27FC236}">
                <a16:creationId xmlns:a16="http://schemas.microsoft.com/office/drawing/2014/main" id="{53471CCE-CFC3-4AD9-B1E5-20BEE3B4F1CA}"/>
              </a:ext>
            </a:extLst>
          </p:cNvPr>
          <p:cNvSpPr txBox="1"/>
          <p:nvPr/>
        </p:nvSpPr>
        <p:spPr>
          <a:xfrm>
            <a:off x="6241737" y="5753435"/>
            <a:ext cx="1567032" cy="523220"/>
          </a:xfrm>
          <a:prstGeom prst="rect">
            <a:avLst/>
          </a:prstGeom>
          <a:noFill/>
        </p:spPr>
        <p:txBody>
          <a:bodyPr wrap="none" rtlCol="0">
            <a:spAutoFit/>
          </a:bodyPr>
          <a:lstStyle/>
          <a:p>
            <a:pPr algn="ctr"/>
            <a:r>
              <a:rPr lang="en-US" sz="1400" dirty="0"/>
              <a:t>How often should I</a:t>
            </a:r>
          </a:p>
          <a:p>
            <a:pPr algn="ctr"/>
            <a:r>
              <a:rPr lang="en-US" sz="1400" b="1" dirty="0"/>
              <a:t>patch</a:t>
            </a:r>
            <a:r>
              <a:rPr lang="en-US" sz="1400" dirty="0"/>
              <a:t> my </a:t>
            </a:r>
            <a:r>
              <a:rPr lang="en-US" sz="1400" b="1" dirty="0"/>
              <a:t>severs?</a:t>
            </a:r>
            <a:endParaRPr lang="en-US" sz="1400" dirty="0"/>
          </a:p>
        </p:txBody>
      </p:sp>
      <p:sp>
        <p:nvSpPr>
          <p:cNvPr id="71" name="TextBox 70">
            <a:extLst>
              <a:ext uri="{FF2B5EF4-FFF2-40B4-BE49-F238E27FC236}">
                <a16:creationId xmlns:a16="http://schemas.microsoft.com/office/drawing/2014/main" id="{E7CD2ACC-A40F-4FE4-B7BD-6016814DE996}"/>
              </a:ext>
            </a:extLst>
          </p:cNvPr>
          <p:cNvSpPr txBox="1"/>
          <p:nvPr/>
        </p:nvSpPr>
        <p:spPr>
          <a:xfrm rot="20540013">
            <a:off x="3665018" y="5481872"/>
            <a:ext cx="1431802" cy="307777"/>
          </a:xfrm>
          <a:prstGeom prst="rect">
            <a:avLst/>
          </a:prstGeom>
          <a:noFill/>
        </p:spPr>
        <p:txBody>
          <a:bodyPr wrap="none" rtlCol="0">
            <a:spAutoFit/>
          </a:bodyPr>
          <a:lstStyle/>
          <a:p>
            <a:pPr algn="ctr"/>
            <a:r>
              <a:rPr lang="en-US" sz="1400" dirty="0"/>
              <a:t>Do I need a </a:t>
            </a:r>
            <a:r>
              <a:rPr lang="en-US" sz="1400" b="1" dirty="0"/>
              <a:t>UPS</a:t>
            </a:r>
            <a:r>
              <a:rPr lang="en-US" sz="1400" dirty="0"/>
              <a:t>?</a:t>
            </a:r>
          </a:p>
        </p:txBody>
      </p:sp>
      <p:sp>
        <p:nvSpPr>
          <p:cNvPr id="72" name="TextBox 71">
            <a:extLst>
              <a:ext uri="{FF2B5EF4-FFF2-40B4-BE49-F238E27FC236}">
                <a16:creationId xmlns:a16="http://schemas.microsoft.com/office/drawing/2014/main" id="{D17E04C9-9F4E-4B44-90AE-1E5233D04661}"/>
              </a:ext>
            </a:extLst>
          </p:cNvPr>
          <p:cNvSpPr txBox="1"/>
          <p:nvPr/>
        </p:nvSpPr>
        <p:spPr>
          <a:xfrm>
            <a:off x="1386567" y="5770394"/>
            <a:ext cx="1944314" cy="523220"/>
          </a:xfrm>
          <a:prstGeom prst="rect">
            <a:avLst/>
          </a:prstGeom>
          <a:noFill/>
        </p:spPr>
        <p:txBody>
          <a:bodyPr wrap="none" rtlCol="0">
            <a:spAutoFit/>
          </a:bodyPr>
          <a:lstStyle/>
          <a:p>
            <a:pPr algn="ctr"/>
            <a:r>
              <a:rPr lang="en-US" sz="1400" dirty="0"/>
              <a:t>It takes how long to</a:t>
            </a:r>
          </a:p>
          <a:p>
            <a:pPr algn="ctr"/>
            <a:r>
              <a:rPr lang="en-US" sz="1400" b="1" dirty="0"/>
              <a:t>provision</a:t>
            </a:r>
            <a:r>
              <a:rPr lang="en-US" sz="1400" dirty="0"/>
              <a:t> a new </a:t>
            </a:r>
            <a:r>
              <a:rPr lang="en-US" sz="1400" b="1" dirty="0"/>
              <a:t>server?</a:t>
            </a:r>
            <a:endParaRPr lang="en-US" sz="1400" dirty="0"/>
          </a:p>
        </p:txBody>
      </p:sp>
      <p:sp>
        <p:nvSpPr>
          <p:cNvPr id="73" name="TextBox 72">
            <a:extLst>
              <a:ext uri="{FF2B5EF4-FFF2-40B4-BE49-F238E27FC236}">
                <a16:creationId xmlns:a16="http://schemas.microsoft.com/office/drawing/2014/main" id="{21247DFC-8EE6-4C62-95B2-72F232484B83}"/>
              </a:ext>
            </a:extLst>
          </p:cNvPr>
          <p:cNvSpPr txBox="1"/>
          <p:nvPr/>
        </p:nvSpPr>
        <p:spPr>
          <a:xfrm>
            <a:off x="3483966" y="2815929"/>
            <a:ext cx="1887312" cy="523220"/>
          </a:xfrm>
          <a:prstGeom prst="rect">
            <a:avLst/>
          </a:prstGeom>
          <a:noFill/>
        </p:spPr>
        <p:txBody>
          <a:bodyPr wrap="none" rtlCol="0">
            <a:spAutoFit/>
          </a:bodyPr>
          <a:lstStyle/>
          <a:p>
            <a:pPr algn="ctr"/>
            <a:r>
              <a:rPr lang="en-US" sz="1400" dirty="0"/>
              <a:t>Which packages should</a:t>
            </a:r>
          </a:p>
          <a:p>
            <a:pPr algn="ctr"/>
            <a:r>
              <a:rPr lang="en-US" sz="1400" dirty="0"/>
              <a:t>be on my </a:t>
            </a:r>
            <a:r>
              <a:rPr lang="en-US" sz="1400" b="1" dirty="0"/>
              <a:t>server</a:t>
            </a:r>
            <a:r>
              <a:rPr lang="en-US" sz="1400" dirty="0"/>
              <a:t>?</a:t>
            </a:r>
          </a:p>
        </p:txBody>
      </p:sp>
    </p:spTree>
    <p:extLst>
      <p:ext uri="{BB962C8B-B14F-4D97-AF65-F5344CB8AC3E}">
        <p14:creationId xmlns:p14="http://schemas.microsoft.com/office/powerpoint/2010/main" val="360117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8"/>
                                        </p:tgtEl>
                                        <p:attrNameLst>
                                          <p:attrName>style.visibility</p:attrName>
                                        </p:attrNameLst>
                                      </p:cBhvr>
                                      <p:to>
                                        <p:strVal val="visible"/>
                                      </p:to>
                                    </p:set>
                                    <p:animEffect transition="in" filter="fade">
                                      <p:cBhvr>
                                        <p:cTn id="7" dur="500"/>
                                        <p:tgtEl>
                                          <p:spTgt spid="5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left)">
                                      <p:cBhvr>
                                        <p:cTn id="30" dur="5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left)">
                                      <p:cBhvr>
                                        <p:cTn id="35" dur="500"/>
                                        <p:tgtEl>
                                          <p:spTgt spid="5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left)">
                                      <p:cBhvr>
                                        <p:cTn id="38" dur="500"/>
                                        <p:tgtEl>
                                          <p:spTgt spid="5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500"/>
                                        <p:tgtEl>
                                          <p:spTgt spid="5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left)">
                                      <p:cBhvr>
                                        <p:cTn id="52" dur="500"/>
                                        <p:tgtEl>
                                          <p:spTgt spid="5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left)">
                                      <p:cBhvr>
                                        <p:cTn id="55" dur="500"/>
                                        <p:tgtEl>
                                          <p:spTgt spid="6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wipe(left)">
                                      <p:cBhvr>
                                        <p:cTn id="60" dur="500"/>
                                        <p:tgtEl>
                                          <p:spTgt spid="61"/>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wipe(left)">
                                      <p:cBhvr>
                                        <p:cTn id="63" dur="500"/>
                                        <p:tgtEl>
                                          <p:spTgt spid="59"/>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wipe(left)">
                                      <p:cBhvr>
                                        <p:cTn id="66" dur="500"/>
                                        <p:tgtEl>
                                          <p:spTgt spid="60"/>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wipe(left)">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wipe(left)">
                                      <p:cBhvr>
                                        <p:cTn id="74" dur="500"/>
                                        <p:tgtEl>
                                          <p:spTgt spid="64"/>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animEffect transition="in" filter="wipe(left)">
                                      <p:cBhvr>
                                        <p:cTn id="77" dur="500"/>
                                        <p:tgtEl>
                                          <p:spTgt spid="65"/>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wipe(left)">
                                      <p:cBhvr>
                                        <p:cTn id="80" dur="500"/>
                                        <p:tgtEl>
                                          <p:spTgt spid="69"/>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left)">
                                      <p:cBhvr>
                                        <p:cTn id="83" dur="500"/>
                                        <p:tgtEl>
                                          <p:spTgt spid="70"/>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wipe(left)">
                                      <p:cBhvr>
                                        <p:cTn id="86" dur="500"/>
                                        <p:tgtEl>
                                          <p:spTgt spid="71"/>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wipe(left)">
                                      <p:cBhvr>
                                        <p:cTn id="89" dur="500"/>
                                        <p:tgtEl>
                                          <p:spTgt spid="72"/>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left)">
                                      <p:cBhvr>
                                        <p:cTn id="92" dur="500"/>
                                        <p:tgtEl>
                                          <p:spTgt spid="67"/>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wipe(left)">
                                      <p:cBhvr>
                                        <p:cTn id="9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7" grpId="0"/>
      <p:bldP spid="69" grpId="0"/>
      <p:bldP spid="70" grpId="0"/>
      <p:bldP spid="71" grpId="0"/>
      <p:bldP spid="72" grpId="0"/>
      <p:bldP spid="73"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4922-1870-4FEF-8AE5-8EB0BC5B7220}"/>
              </a:ext>
            </a:extLst>
          </p:cNvPr>
          <p:cNvSpPr>
            <a:spLocks noGrp="1"/>
          </p:cNvSpPr>
          <p:nvPr>
            <p:ph type="title"/>
          </p:nvPr>
        </p:nvSpPr>
        <p:spPr/>
        <p:txBody>
          <a:bodyPr>
            <a:normAutofit fontScale="90000"/>
          </a:bodyPr>
          <a:lstStyle/>
          <a:p>
            <a:r>
              <a:rPr lang="en-US" dirty="0"/>
              <a:t>The evolution of application platforms</a:t>
            </a:r>
          </a:p>
        </p:txBody>
      </p:sp>
      <p:sp>
        <p:nvSpPr>
          <p:cNvPr id="38" name="TextBox 37">
            <a:extLst>
              <a:ext uri="{FF2B5EF4-FFF2-40B4-BE49-F238E27FC236}">
                <a16:creationId xmlns:a16="http://schemas.microsoft.com/office/drawing/2014/main" id="{454AAE3E-8C40-4619-AEA4-ACDDE41743A7}"/>
              </a:ext>
            </a:extLst>
          </p:cNvPr>
          <p:cNvSpPr txBox="1"/>
          <p:nvPr/>
        </p:nvSpPr>
        <p:spPr>
          <a:xfrm>
            <a:off x="295656" y="923544"/>
            <a:ext cx="1764714" cy="369332"/>
          </a:xfrm>
          <a:prstGeom prst="rect">
            <a:avLst/>
          </a:prstGeom>
          <a:noFill/>
        </p:spPr>
        <p:txBody>
          <a:bodyPr wrap="none" rtlCol="0">
            <a:spAutoFit/>
          </a:bodyPr>
          <a:lstStyle/>
          <a:p>
            <a:r>
              <a:rPr lang="en-US" dirty="0">
                <a:latin typeface="Kamerik205 8" panose="020B0803030600020004" pitchFamily="34" charset="0"/>
              </a:rPr>
              <a:t>On-Premises</a:t>
            </a:r>
          </a:p>
        </p:txBody>
      </p:sp>
      <p:sp>
        <p:nvSpPr>
          <p:cNvPr id="42" name="TextBox 41">
            <a:extLst>
              <a:ext uri="{FF2B5EF4-FFF2-40B4-BE49-F238E27FC236}">
                <a16:creationId xmlns:a16="http://schemas.microsoft.com/office/drawing/2014/main" id="{3E12CE36-8667-440D-8CE0-084BAEA8F30E}"/>
              </a:ext>
            </a:extLst>
          </p:cNvPr>
          <p:cNvSpPr txBox="1"/>
          <p:nvPr/>
        </p:nvSpPr>
        <p:spPr>
          <a:xfrm rot="19838304">
            <a:off x="200417" y="1722295"/>
            <a:ext cx="1754648" cy="523220"/>
          </a:xfrm>
          <a:prstGeom prst="rect">
            <a:avLst/>
          </a:prstGeom>
          <a:noFill/>
        </p:spPr>
        <p:txBody>
          <a:bodyPr wrap="none" rtlCol="0">
            <a:spAutoFit/>
          </a:bodyPr>
          <a:lstStyle/>
          <a:p>
            <a:r>
              <a:rPr lang="en-US" sz="1400" dirty="0"/>
              <a:t>What media should I</a:t>
            </a:r>
          </a:p>
          <a:p>
            <a:r>
              <a:rPr lang="en-US" sz="1400" dirty="0"/>
              <a:t>use to keep </a:t>
            </a:r>
            <a:r>
              <a:rPr lang="en-US" sz="1400" b="1" dirty="0"/>
              <a:t>backups?</a:t>
            </a:r>
            <a:endParaRPr lang="en-US" sz="1400" dirty="0"/>
          </a:p>
        </p:txBody>
      </p:sp>
      <p:sp>
        <p:nvSpPr>
          <p:cNvPr id="52" name="TextBox 51">
            <a:extLst>
              <a:ext uri="{FF2B5EF4-FFF2-40B4-BE49-F238E27FC236}">
                <a16:creationId xmlns:a16="http://schemas.microsoft.com/office/drawing/2014/main" id="{D0B1FF12-B381-4447-BEF5-16FDD3128C5A}"/>
              </a:ext>
            </a:extLst>
          </p:cNvPr>
          <p:cNvSpPr txBox="1"/>
          <p:nvPr/>
        </p:nvSpPr>
        <p:spPr>
          <a:xfrm rot="20615167">
            <a:off x="8777239" y="2289410"/>
            <a:ext cx="1610569" cy="523220"/>
          </a:xfrm>
          <a:prstGeom prst="rect">
            <a:avLst/>
          </a:prstGeom>
          <a:noFill/>
        </p:spPr>
        <p:txBody>
          <a:bodyPr wrap="none" rtlCol="0">
            <a:spAutoFit/>
          </a:bodyPr>
          <a:lstStyle/>
          <a:p>
            <a:r>
              <a:rPr lang="en-US" sz="1400" dirty="0"/>
              <a:t>How often should I</a:t>
            </a:r>
          </a:p>
          <a:p>
            <a:r>
              <a:rPr lang="en-US" sz="1400" dirty="0"/>
              <a:t> </a:t>
            </a:r>
            <a:r>
              <a:rPr lang="en-US" sz="1400" b="1" dirty="0"/>
              <a:t>backup</a:t>
            </a:r>
            <a:r>
              <a:rPr lang="en-US" sz="1400" dirty="0"/>
              <a:t> my </a:t>
            </a:r>
            <a:r>
              <a:rPr lang="en-US" sz="1400" b="1" dirty="0"/>
              <a:t>server?</a:t>
            </a:r>
            <a:endParaRPr lang="en-US" sz="1400" dirty="0"/>
          </a:p>
        </p:txBody>
      </p:sp>
      <p:sp>
        <p:nvSpPr>
          <p:cNvPr id="53" name="TextBox 52">
            <a:extLst>
              <a:ext uri="{FF2B5EF4-FFF2-40B4-BE49-F238E27FC236}">
                <a16:creationId xmlns:a16="http://schemas.microsoft.com/office/drawing/2014/main" id="{F8D61FFE-9C99-4EBF-BB1F-2B86FC93F736}"/>
              </a:ext>
            </a:extLst>
          </p:cNvPr>
          <p:cNvSpPr txBox="1"/>
          <p:nvPr/>
        </p:nvSpPr>
        <p:spPr>
          <a:xfrm rot="1269504">
            <a:off x="9932571" y="2981362"/>
            <a:ext cx="1541704" cy="523220"/>
          </a:xfrm>
          <a:prstGeom prst="rect">
            <a:avLst/>
          </a:prstGeom>
          <a:noFill/>
        </p:spPr>
        <p:txBody>
          <a:bodyPr wrap="none" rtlCol="0">
            <a:spAutoFit/>
          </a:bodyPr>
          <a:lstStyle/>
          <a:p>
            <a:pPr algn="ctr"/>
            <a:r>
              <a:rPr lang="en-US" sz="1400" dirty="0"/>
              <a:t>Are my </a:t>
            </a:r>
            <a:r>
              <a:rPr lang="en-US" sz="1400" b="1" dirty="0"/>
              <a:t>servers</a:t>
            </a:r>
            <a:r>
              <a:rPr lang="en-US" sz="1400" dirty="0"/>
              <a:t> in</a:t>
            </a:r>
          </a:p>
          <a:p>
            <a:pPr algn="ctr"/>
            <a:r>
              <a:rPr lang="en-US" sz="1400" dirty="0"/>
              <a:t> a </a:t>
            </a:r>
            <a:r>
              <a:rPr lang="en-US" sz="1400" b="1" dirty="0"/>
              <a:t>secure</a:t>
            </a:r>
            <a:r>
              <a:rPr lang="en-US" sz="1400" dirty="0"/>
              <a:t> location?</a:t>
            </a:r>
          </a:p>
        </p:txBody>
      </p:sp>
      <p:sp>
        <p:nvSpPr>
          <p:cNvPr id="54" name="TextBox 53">
            <a:extLst>
              <a:ext uri="{FF2B5EF4-FFF2-40B4-BE49-F238E27FC236}">
                <a16:creationId xmlns:a16="http://schemas.microsoft.com/office/drawing/2014/main" id="{6101C042-9C96-49AF-A0CC-01C39C685D8B}"/>
              </a:ext>
            </a:extLst>
          </p:cNvPr>
          <p:cNvSpPr txBox="1"/>
          <p:nvPr/>
        </p:nvSpPr>
        <p:spPr>
          <a:xfrm>
            <a:off x="2329127" y="4452755"/>
            <a:ext cx="1612173" cy="523220"/>
          </a:xfrm>
          <a:prstGeom prst="rect">
            <a:avLst/>
          </a:prstGeom>
          <a:noFill/>
        </p:spPr>
        <p:txBody>
          <a:bodyPr wrap="none" rtlCol="0">
            <a:spAutoFit/>
          </a:bodyPr>
          <a:lstStyle/>
          <a:p>
            <a:pPr algn="ctr"/>
            <a:r>
              <a:rPr lang="en-US" sz="1400" dirty="0"/>
              <a:t>Who has </a:t>
            </a:r>
            <a:r>
              <a:rPr lang="en-US" sz="1400" b="1" dirty="0"/>
              <a:t>physical</a:t>
            </a:r>
          </a:p>
          <a:p>
            <a:pPr algn="ctr"/>
            <a:r>
              <a:rPr lang="en-US" sz="1400" dirty="0"/>
              <a:t>access my </a:t>
            </a:r>
            <a:r>
              <a:rPr lang="en-US" sz="1400" b="1" dirty="0"/>
              <a:t>servers?</a:t>
            </a:r>
            <a:endParaRPr lang="en-US" sz="1400" dirty="0"/>
          </a:p>
        </p:txBody>
      </p:sp>
      <p:sp>
        <p:nvSpPr>
          <p:cNvPr id="55" name="TextBox 54">
            <a:extLst>
              <a:ext uri="{FF2B5EF4-FFF2-40B4-BE49-F238E27FC236}">
                <a16:creationId xmlns:a16="http://schemas.microsoft.com/office/drawing/2014/main" id="{A3F88DD5-02A4-42D5-9880-BD40EA2BC95B}"/>
              </a:ext>
            </a:extLst>
          </p:cNvPr>
          <p:cNvSpPr txBox="1"/>
          <p:nvPr/>
        </p:nvSpPr>
        <p:spPr>
          <a:xfrm>
            <a:off x="1882228" y="1831009"/>
            <a:ext cx="1665007" cy="523220"/>
          </a:xfrm>
          <a:prstGeom prst="rect">
            <a:avLst/>
          </a:prstGeom>
          <a:noFill/>
        </p:spPr>
        <p:txBody>
          <a:bodyPr wrap="none" rtlCol="0">
            <a:spAutoFit/>
          </a:bodyPr>
          <a:lstStyle/>
          <a:p>
            <a:pPr algn="ctr"/>
            <a:r>
              <a:rPr lang="en-US" sz="1400" dirty="0"/>
              <a:t>What </a:t>
            </a:r>
            <a:r>
              <a:rPr lang="en-US" sz="1400" b="1" dirty="0"/>
              <a:t>size</a:t>
            </a:r>
            <a:r>
              <a:rPr lang="en-US" sz="1400" dirty="0"/>
              <a:t> of </a:t>
            </a:r>
            <a:r>
              <a:rPr lang="en-US" sz="1400" b="1" dirty="0"/>
              <a:t>servers</a:t>
            </a:r>
          </a:p>
          <a:p>
            <a:pPr algn="ctr"/>
            <a:r>
              <a:rPr lang="en-US" sz="1400" dirty="0"/>
              <a:t>should I </a:t>
            </a:r>
            <a:r>
              <a:rPr lang="en-US" sz="1400" b="1" dirty="0"/>
              <a:t>buy</a:t>
            </a:r>
            <a:r>
              <a:rPr lang="en-US" sz="1400" dirty="0"/>
              <a:t>?</a:t>
            </a:r>
          </a:p>
        </p:txBody>
      </p:sp>
      <p:sp>
        <p:nvSpPr>
          <p:cNvPr id="56" name="TextBox 55">
            <a:extLst>
              <a:ext uri="{FF2B5EF4-FFF2-40B4-BE49-F238E27FC236}">
                <a16:creationId xmlns:a16="http://schemas.microsoft.com/office/drawing/2014/main" id="{EA12C720-C8A3-47A9-8B08-FA9322727A51}"/>
              </a:ext>
            </a:extLst>
          </p:cNvPr>
          <p:cNvSpPr txBox="1"/>
          <p:nvPr/>
        </p:nvSpPr>
        <p:spPr>
          <a:xfrm rot="20758428">
            <a:off x="826513" y="2839064"/>
            <a:ext cx="1968680"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a:t>
            </a:r>
          </a:p>
        </p:txBody>
      </p:sp>
      <p:sp>
        <p:nvSpPr>
          <p:cNvPr id="57" name="TextBox 56">
            <a:extLst>
              <a:ext uri="{FF2B5EF4-FFF2-40B4-BE49-F238E27FC236}">
                <a16:creationId xmlns:a16="http://schemas.microsoft.com/office/drawing/2014/main" id="{CDB3B985-8F78-4FA1-8078-1683F70AEA65}"/>
              </a:ext>
            </a:extLst>
          </p:cNvPr>
          <p:cNvSpPr txBox="1"/>
          <p:nvPr/>
        </p:nvSpPr>
        <p:spPr>
          <a:xfrm rot="20758428">
            <a:off x="332229" y="3975502"/>
            <a:ext cx="1799916" cy="523220"/>
          </a:xfrm>
          <a:prstGeom prst="rect">
            <a:avLst/>
          </a:prstGeom>
          <a:noFill/>
        </p:spPr>
        <p:txBody>
          <a:bodyPr wrap="none" rtlCol="0">
            <a:spAutoFit/>
          </a:bodyPr>
          <a:lstStyle/>
          <a:p>
            <a:pPr algn="ctr"/>
            <a:r>
              <a:rPr lang="en-US" sz="1400" dirty="0"/>
              <a:t>Do I need a secondary</a:t>
            </a:r>
          </a:p>
          <a:p>
            <a:pPr algn="ctr"/>
            <a:r>
              <a:rPr lang="en-US" sz="1400" b="1" dirty="0"/>
              <a:t>Network connection?</a:t>
            </a:r>
          </a:p>
        </p:txBody>
      </p:sp>
      <p:sp>
        <p:nvSpPr>
          <p:cNvPr id="58" name="TextBox 57">
            <a:extLst>
              <a:ext uri="{FF2B5EF4-FFF2-40B4-BE49-F238E27FC236}">
                <a16:creationId xmlns:a16="http://schemas.microsoft.com/office/drawing/2014/main" id="{E1BD4DE7-9FCA-4207-BCC6-773574737700}"/>
              </a:ext>
            </a:extLst>
          </p:cNvPr>
          <p:cNvSpPr txBox="1"/>
          <p:nvPr/>
        </p:nvSpPr>
        <p:spPr>
          <a:xfrm rot="1903785">
            <a:off x="9817293" y="1401722"/>
            <a:ext cx="1547475" cy="523220"/>
          </a:xfrm>
          <a:prstGeom prst="rect">
            <a:avLst/>
          </a:prstGeom>
          <a:noFill/>
        </p:spPr>
        <p:txBody>
          <a:bodyPr wrap="none" rtlCol="0">
            <a:spAutoFit/>
          </a:bodyPr>
          <a:lstStyle/>
          <a:p>
            <a:pPr algn="ctr"/>
            <a:r>
              <a:rPr lang="en-US" sz="1400" dirty="0"/>
              <a:t>How can I increase</a:t>
            </a:r>
          </a:p>
          <a:p>
            <a:pPr algn="ctr"/>
            <a:r>
              <a:rPr lang="en-US" sz="1400" b="1" dirty="0"/>
              <a:t>server</a:t>
            </a:r>
            <a:r>
              <a:rPr lang="en-US" sz="1400" dirty="0"/>
              <a:t> utilization?</a:t>
            </a:r>
            <a:endParaRPr lang="en-US" sz="1400" b="1" dirty="0"/>
          </a:p>
        </p:txBody>
      </p:sp>
      <p:sp>
        <p:nvSpPr>
          <p:cNvPr id="59" name="TextBox 58">
            <a:extLst>
              <a:ext uri="{FF2B5EF4-FFF2-40B4-BE49-F238E27FC236}">
                <a16:creationId xmlns:a16="http://schemas.microsoft.com/office/drawing/2014/main" id="{4851F2EF-8EC7-44AC-B9A6-75CD56025AB0}"/>
              </a:ext>
            </a:extLst>
          </p:cNvPr>
          <p:cNvSpPr txBox="1"/>
          <p:nvPr/>
        </p:nvSpPr>
        <p:spPr>
          <a:xfrm rot="512763">
            <a:off x="6726754" y="1215395"/>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0" name="TextBox 59">
            <a:extLst>
              <a:ext uri="{FF2B5EF4-FFF2-40B4-BE49-F238E27FC236}">
                <a16:creationId xmlns:a16="http://schemas.microsoft.com/office/drawing/2014/main" id="{A3C74BAD-C650-4BE4-AA2F-4676CF83F461}"/>
              </a:ext>
            </a:extLst>
          </p:cNvPr>
          <p:cNvSpPr txBox="1"/>
          <p:nvPr/>
        </p:nvSpPr>
        <p:spPr>
          <a:xfrm rot="512763">
            <a:off x="4013596" y="4552448"/>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servers</a:t>
            </a:r>
            <a:r>
              <a:rPr lang="en-US" sz="1400" dirty="0"/>
              <a:t>?</a:t>
            </a:r>
            <a:endParaRPr lang="en-US" sz="1400" b="1" dirty="0"/>
          </a:p>
        </p:txBody>
      </p:sp>
      <p:sp>
        <p:nvSpPr>
          <p:cNvPr id="61" name="TextBox 60">
            <a:extLst>
              <a:ext uri="{FF2B5EF4-FFF2-40B4-BE49-F238E27FC236}">
                <a16:creationId xmlns:a16="http://schemas.microsoft.com/office/drawing/2014/main" id="{FD00DA3F-CECF-440D-8F7F-F567A7529309}"/>
              </a:ext>
            </a:extLst>
          </p:cNvPr>
          <p:cNvSpPr txBox="1"/>
          <p:nvPr/>
        </p:nvSpPr>
        <p:spPr>
          <a:xfrm rot="20512394">
            <a:off x="5603974" y="2131661"/>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apps</a:t>
            </a:r>
            <a:r>
              <a:rPr lang="en-US" sz="1400" dirty="0"/>
              <a:t>?</a:t>
            </a:r>
            <a:endParaRPr lang="en-US" sz="1400" b="1" dirty="0"/>
          </a:p>
        </p:txBody>
      </p:sp>
      <p:sp>
        <p:nvSpPr>
          <p:cNvPr id="62" name="TextBox 61">
            <a:extLst>
              <a:ext uri="{FF2B5EF4-FFF2-40B4-BE49-F238E27FC236}">
                <a16:creationId xmlns:a16="http://schemas.microsoft.com/office/drawing/2014/main" id="{B721598A-E666-4DC3-9979-FD918E89955D}"/>
              </a:ext>
            </a:extLst>
          </p:cNvPr>
          <p:cNvSpPr txBox="1"/>
          <p:nvPr/>
        </p:nvSpPr>
        <p:spPr>
          <a:xfrm rot="512763">
            <a:off x="7532078" y="5099780"/>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3" name="TextBox 62">
            <a:extLst>
              <a:ext uri="{FF2B5EF4-FFF2-40B4-BE49-F238E27FC236}">
                <a16:creationId xmlns:a16="http://schemas.microsoft.com/office/drawing/2014/main" id="{AE1C8307-3553-4E81-852F-BBD800C72F0E}"/>
              </a:ext>
            </a:extLst>
          </p:cNvPr>
          <p:cNvSpPr txBox="1"/>
          <p:nvPr/>
        </p:nvSpPr>
        <p:spPr>
          <a:xfrm rot="512763">
            <a:off x="1091150" y="4807056"/>
            <a:ext cx="1011046" cy="738664"/>
          </a:xfrm>
          <a:prstGeom prst="rect">
            <a:avLst/>
          </a:prstGeom>
          <a:noFill/>
        </p:spPr>
        <p:txBody>
          <a:bodyPr wrap="none" rtlCol="0">
            <a:spAutoFit/>
          </a:bodyPr>
          <a:lstStyle/>
          <a:p>
            <a:pPr algn="ctr"/>
            <a:r>
              <a:rPr lang="en-US" sz="1400" dirty="0"/>
              <a:t>How </a:t>
            </a:r>
            <a:r>
              <a:rPr lang="en-US" sz="1400" b="1" dirty="0"/>
              <a:t>many</a:t>
            </a:r>
            <a:r>
              <a:rPr lang="en-US" sz="1400" dirty="0"/>
              <a:t> </a:t>
            </a:r>
          </a:p>
          <a:p>
            <a:pPr algn="ctr"/>
            <a:r>
              <a:rPr lang="en-US" sz="1400" dirty="0"/>
              <a:t>servers</a:t>
            </a:r>
          </a:p>
          <a:p>
            <a:pPr algn="ctr"/>
            <a:r>
              <a:rPr lang="en-US" sz="1400" dirty="0"/>
              <a:t> do I need?</a:t>
            </a:r>
            <a:endParaRPr lang="en-US" sz="1400" b="1" dirty="0"/>
          </a:p>
        </p:txBody>
      </p:sp>
      <p:sp>
        <p:nvSpPr>
          <p:cNvPr id="64" name="TextBox 63">
            <a:extLst>
              <a:ext uri="{FF2B5EF4-FFF2-40B4-BE49-F238E27FC236}">
                <a16:creationId xmlns:a16="http://schemas.microsoft.com/office/drawing/2014/main" id="{FC574D98-5559-440B-8AC4-19AFDB5CD540}"/>
              </a:ext>
            </a:extLst>
          </p:cNvPr>
          <p:cNvSpPr txBox="1"/>
          <p:nvPr/>
        </p:nvSpPr>
        <p:spPr>
          <a:xfrm rot="20455318">
            <a:off x="3880181" y="1714922"/>
            <a:ext cx="1732141" cy="523220"/>
          </a:xfrm>
          <a:prstGeom prst="rect">
            <a:avLst/>
          </a:prstGeom>
          <a:noFill/>
        </p:spPr>
        <p:txBody>
          <a:bodyPr wrap="none" rtlCol="0">
            <a:spAutoFit/>
          </a:bodyPr>
          <a:lstStyle/>
          <a:p>
            <a:pPr algn="ctr"/>
            <a:r>
              <a:rPr lang="en-US" sz="1400" dirty="0"/>
              <a:t>How do I </a:t>
            </a:r>
            <a:r>
              <a:rPr lang="en-US" sz="1400" b="1" dirty="0"/>
              <a:t>deploy</a:t>
            </a:r>
            <a:r>
              <a:rPr lang="en-US" sz="1400" dirty="0"/>
              <a:t> new</a:t>
            </a:r>
          </a:p>
          <a:p>
            <a:pPr algn="ctr"/>
            <a:r>
              <a:rPr lang="en-US" sz="1400" dirty="0"/>
              <a:t> </a:t>
            </a:r>
            <a:r>
              <a:rPr lang="en-US" sz="1400" b="1" dirty="0"/>
              <a:t>code</a:t>
            </a:r>
            <a:r>
              <a:rPr lang="en-US" sz="1400" dirty="0"/>
              <a:t> to my </a:t>
            </a:r>
            <a:r>
              <a:rPr lang="en-US" sz="1400" b="1" dirty="0"/>
              <a:t>servers</a:t>
            </a:r>
            <a:r>
              <a:rPr lang="en-US" sz="1400" dirty="0"/>
              <a:t>?</a:t>
            </a:r>
            <a:endParaRPr lang="en-US" sz="1400" b="1" dirty="0"/>
          </a:p>
        </p:txBody>
      </p:sp>
      <p:sp>
        <p:nvSpPr>
          <p:cNvPr id="65" name="TextBox 64">
            <a:extLst>
              <a:ext uri="{FF2B5EF4-FFF2-40B4-BE49-F238E27FC236}">
                <a16:creationId xmlns:a16="http://schemas.microsoft.com/office/drawing/2014/main" id="{89493A82-B164-4F94-B24D-48F8C1CD51F6}"/>
              </a:ext>
            </a:extLst>
          </p:cNvPr>
          <p:cNvSpPr txBox="1"/>
          <p:nvPr/>
        </p:nvSpPr>
        <p:spPr>
          <a:xfrm rot="20455318">
            <a:off x="10190674" y="4576392"/>
            <a:ext cx="1402885" cy="523220"/>
          </a:xfrm>
          <a:prstGeom prst="rect">
            <a:avLst/>
          </a:prstGeom>
          <a:noFill/>
        </p:spPr>
        <p:txBody>
          <a:bodyPr wrap="none" rtlCol="0">
            <a:spAutoFit/>
          </a:bodyPr>
          <a:lstStyle/>
          <a:p>
            <a:pPr algn="ctr"/>
            <a:r>
              <a:rPr lang="en-US" sz="1400" dirty="0"/>
              <a:t>What </a:t>
            </a:r>
            <a:r>
              <a:rPr lang="en-US" sz="1400" b="1" dirty="0"/>
              <a:t>storage</a:t>
            </a:r>
            <a:r>
              <a:rPr lang="en-US" sz="1400" dirty="0"/>
              <a:t> do</a:t>
            </a:r>
          </a:p>
          <a:p>
            <a:pPr algn="ctr"/>
            <a:r>
              <a:rPr lang="en-US" sz="1400" dirty="0"/>
              <a:t> I need to use?</a:t>
            </a:r>
            <a:endParaRPr lang="en-US" sz="1400" b="1" dirty="0"/>
          </a:p>
        </p:txBody>
      </p:sp>
      <p:sp>
        <p:nvSpPr>
          <p:cNvPr id="67" name="TextBox 66">
            <a:extLst>
              <a:ext uri="{FF2B5EF4-FFF2-40B4-BE49-F238E27FC236}">
                <a16:creationId xmlns:a16="http://schemas.microsoft.com/office/drawing/2014/main" id="{6EB3278B-4BAA-47CF-9E7B-C7C38368EA29}"/>
              </a:ext>
            </a:extLst>
          </p:cNvPr>
          <p:cNvSpPr txBox="1"/>
          <p:nvPr/>
        </p:nvSpPr>
        <p:spPr>
          <a:xfrm rot="512763">
            <a:off x="6611370" y="4135981"/>
            <a:ext cx="2253566" cy="523220"/>
          </a:xfrm>
          <a:prstGeom prst="rect">
            <a:avLst/>
          </a:prstGeom>
          <a:noFill/>
        </p:spPr>
        <p:txBody>
          <a:bodyPr wrap="none" rtlCol="0">
            <a:spAutoFit/>
          </a:bodyPr>
          <a:lstStyle/>
          <a:p>
            <a:pPr algn="ctr"/>
            <a:r>
              <a:rPr lang="en-US" sz="1400" dirty="0"/>
              <a:t>How do I keep the </a:t>
            </a:r>
            <a:r>
              <a:rPr lang="en-US" sz="1400" b="1" dirty="0"/>
              <a:t>operating</a:t>
            </a:r>
          </a:p>
          <a:p>
            <a:pPr algn="ctr"/>
            <a:r>
              <a:rPr lang="en-US" sz="1400" b="1" dirty="0"/>
              <a:t>system</a:t>
            </a:r>
            <a:r>
              <a:rPr lang="en-US" sz="1400" dirty="0"/>
              <a:t> up to date?</a:t>
            </a:r>
          </a:p>
        </p:txBody>
      </p:sp>
      <p:sp>
        <p:nvSpPr>
          <p:cNvPr id="69" name="TextBox 68">
            <a:extLst>
              <a:ext uri="{FF2B5EF4-FFF2-40B4-BE49-F238E27FC236}">
                <a16:creationId xmlns:a16="http://schemas.microsoft.com/office/drawing/2014/main" id="{632F3BF1-0D6F-4F7A-B6ED-4EEC47B1161E}"/>
              </a:ext>
            </a:extLst>
          </p:cNvPr>
          <p:cNvSpPr txBox="1"/>
          <p:nvPr/>
        </p:nvSpPr>
        <p:spPr>
          <a:xfrm rot="20736026">
            <a:off x="9797401" y="5401208"/>
            <a:ext cx="1806457" cy="523220"/>
          </a:xfrm>
          <a:prstGeom prst="rect">
            <a:avLst/>
          </a:prstGeom>
          <a:noFill/>
        </p:spPr>
        <p:txBody>
          <a:bodyPr wrap="none" rtlCol="0">
            <a:spAutoFit/>
          </a:bodyPr>
          <a:lstStyle/>
          <a:p>
            <a:pPr algn="ctr"/>
            <a:r>
              <a:rPr lang="en-US" sz="1400" dirty="0"/>
              <a:t>How can I dynamically</a:t>
            </a:r>
          </a:p>
          <a:p>
            <a:pPr algn="ctr"/>
            <a:r>
              <a:rPr lang="en-US" sz="1400" dirty="0"/>
              <a:t>configure my app?</a:t>
            </a:r>
          </a:p>
        </p:txBody>
      </p:sp>
      <p:sp>
        <p:nvSpPr>
          <p:cNvPr id="70" name="TextBox 69">
            <a:extLst>
              <a:ext uri="{FF2B5EF4-FFF2-40B4-BE49-F238E27FC236}">
                <a16:creationId xmlns:a16="http://schemas.microsoft.com/office/drawing/2014/main" id="{53471CCE-CFC3-4AD9-B1E5-20BEE3B4F1CA}"/>
              </a:ext>
            </a:extLst>
          </p:cNvPr>
          <p:cNvSpPr txBox="1"/>
          <p:nvPr/>
        </p:nvSpPr>
        <p:spPr>
          <a:xfrm>
            <a:off x="6241737" y="5753435"/>
            <a:ext cx="1567032" cy="523220"/>
          </a:xfrm>
          <a:prstGeom prst="rect">
            <a:avLst/>
          </a:prstGeom>
          <a:noFill/>
        </p:spPr>
        <p:txBody>
          <a:bodyPr wrap="none" rtlCol="0">
            <a:spAutoFit/>
          </a:bodyPr>
          <a:lstStyle/>
          <a:p>
            <a:pPr algn="ctr"/>
            <a:r>
              <a:rPr lang="en-US" sz="1400" dirty="0"/>
              <a:t>How often should I</a:t>
            </a:r>
          </a:p>
          <a:p>
            <a:pPr algn="ctr"/>
            <a:r>
              <a:rPr lang="en-US" sz="1400" b="1" dirty="0"/>
              <a:t>patch</a:t>
            </a:r>
            <a:r>
              <a:rPr lang="en-US" sz="1400" dirty="0"/>
              <a:t> my </a:t>
            </a:r>
            <a:r>
              <a:rPr lang="en-US" sz="1400" b="1" dirty="0"/>
              <a:t>severs?</a:t>
            </a:r>
            <a:endParaRPr lang="en-US" sz="1400" dirty="0"/>
          </a:p>
        </p:txBody>
      </p:sp>
      <p:sp>
        <p:nvSpPr>
          <p:cNvPr id="71" name="TextBox 70">
            <a:extLst>
              <a:ext uri="{FF2B5EF4-FFF2-40B4-BE49-F238E27FC236}">
                <a16:creationId xmlns:a16="http://schemas.microsoft.com/office/drawing/2014/main" id="{E7CD2ACC-A40F-4FE4-B7BD-6016814DE996}"/>
              </a:ext>
            </a:extLst>
          </p:cNvPr>
          <p:cNvSpPr txBox="1"/>
          <p:nvPr/>
        </p:nvSpPr>
        <p:spPr>
          <a:xfrm rot="20540013">
            <a:off x="3665018" y="5481872"/>
            <a:ext cx="1431802" cy="307777"/>
          </a:xfrm>
          <a:prstGeom prst="rect">
            <a:avLst/>
          </a:prstGeom>
          <a:noFill/>
        </p:spPr>
        <p:txBody>
          <a:bodyPr wrap="none" rtlCol="0">
            <a:spAutoFit/>
          </a:bodyPr>
          <a:lstStyle/>
          <a:p>
            <a:pPr algn="ctr"/>
            <a:r>
              <a:rPr lang="en-US" sz="1400" dirty="0"/>
              <a:t>Do I need a </a:t>
            </a:r>
            <a:r>
              <a:rPr lang="en-US" sz="1400" b="1" dirty="0"/>
              <a:t>UPS</a:t>
            </a:r>
            <a:r>
              <a:rPr lang="en-US" sz="1400" dirty="0"/>
              <a:t>?</a:t>
            </a:r>
          </a:p>
        </p:txBody>
      </p:sp>
      <p:sp>
        <p:nvSpPr>
          <p:cNvPr id="72" name="TextBox 71">
            <a:extLst>
              <a:ext uri="{FF2B5EF4-FFF2-40B4-BE49-F238E27FC236}">
                <a16:creationId xmlns:a16="http://schemas.microsoft.com/office/drawing/2014/main" id="{D17E04C9-9F4E-4B44-90AE-1E5233D04661}"/>
              </a:ext>
            </a:extLst>
          </p:cNvPr>
          <p:cNvSpPr txBox="1"/>
          <p:nvPr/>
        </p:nvSpPr>
        <p:spPr>
          <a:xfrm>
            <a:off x="1386567" y="5770394"/>
            <a:ext cx="1944314" cy="523220"/>
          </a:xfrm>
          <a:prstGeom prst="rect">
            <a:avLst/>
          </a:prstGeom>
          <a:noFill/>
        </p:spPr>
        <p:txBody>
          <a:bodyPr wrap="none" rtlCol="0">
            <a:spAutoFit/>
          </a:bodyPr>
          <a:lstStyle/>
          <a:p>
            <a:pPr algn="ctr"/>
            <a:r>
              <a:rPr lang="en-US" sz="1400" dirty="0"/>
              <a:t>It takes how long to</a:t>
            </a:r>
          </a:p>
          <a:p>
            <a:pPr algn="ctr"/>
            <a:r>
              <a:rPr lang="en-US" sz="1400" b="1" dirty="0"/>
              <a:t>provision</a:t>
            </a:r>
            <a:r>
              <a:rPr lang="en-US" sz="1400" dirty="0"/>
              <a:t> a new </a:t>
            </a:r>
            <a:r>
              <a:rPr lang="en-US" sz="1400" b="1" dirty="0"/>
              <a:t>server?</a:t>
            </a:r>
            <a:endParaRPr lang="en-US" sz="1400" dirty="0"/>
          </a:p>
        </p:txBody>
      </p:sp>
      <p:sp>
        <p:nvSpPr>
          <p:cNvPr id="73" name="TextBox 72">
            <a:extLst>
              <a:ext uri="{FF2B5EF4-FFF2-40B4-BE49-F238E27FC236}">
                <a16:creationId xmlns:a16="http://schemas.microsoft.com/office/drawing/2014/main" id="{21247DFC-8EE6-4C62-95B2-72F232484B83}"/>
              </a:ext>
            </a:extLst>
          </p:cNvPr>
          <p:cNvSpPr txBox="1"/>
          <p:nvPr/>
        </p:nvSpPr>
        <p:spPr>
          <a:xfrm>
            <a:off x="3483966" y="2815929"/>
            <a:ext cx="1887312" cy="523220"/>
          </a:xfrm>
          <a:prstGeom prst="rect">
            <a:avLst/>
          </a:prstGeom>
          <a:noFill/>
        </p:spPr>
        <p:txBody>
          <a:bodyPr wrap="none" rtlCol="0">
            <a:spAutoFit/>
          </a:bodyPr>
          <a:lstStyle/>
          <a:p>
            <a:pPr algn="ctr"/>
            <a:r>
              <a:rPr lang="en-US" sz="1400" dirty="0"/>
              <a:t>Which packages should</a:t>
            </a:r>
          </a:p>
          <a:p>
            <a:pPr algn="ctr"/>
            <a:r>
              <a:rPr lang="en-US" sz="1400" dirty="0"/>
              <a:t>be on my </a:t>
            </a:r>
            <a:r>
              <a:rPr lang="en-US" sz="1400" b="1" dirty="0"/>
              <a:t>server</a:t>
            </a:r>
            <a:r>
              <a:rPr lang="en-US" sz="1400" dirty="0"/>
              <a:t>?</a:t>
            </a:r>
          </a:p>
        </p:txBody>
      </p:sp>
    </p:spTree>
    <p:extLst>
      <p:ext uri="{BB962C8B-B14F-4D97-AF65-F5344CB8AC3E}">
        <p14:creationId xmlns:p14="http://schemas.microsoft.com/office/powerpoint/2010/main" val="451272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loud 13">
            <a:extLst>
              <a:ext uri="{FF2B5EF4-FFF2-40B4-BE49-F238E27FC236}">
                <a16:creationId xmlns:a16="http://schemas.microsoft.com/office/drawing/2014/main" id="{24D770B0-6BA4-4B80-8B8C-29B689119C64}"/>
              </a:ext>
            </a:extLst>
          </p:cNvPr>
          <p:cNvSpPr/>
          <p:nvPr/>
        </p:nvSpPr>
        <p:spPr>
          <a:xfrm>
            <a:off x="5471556" y="4684735"/>
            <a:ext cx="1227551" cy="676656"/>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Cloud 12">
            <a:extLst>
              <a:ext uri="{FF2B5EF4-FFF2-40B4-BE49-F238E27FC236}">
                <a16:creationId xmlns:a16="http://schemas.microsoft.com/office/drawing/2014/main" id="{0695EF2B-E20A-4B21-A2CB-66B82740470F}"/>
              </a:ext>
            </a:extLst>
          </p:cNvPr>
          <p:cNvSpPr/>
          <p:nvPr/>
        </p:nvSpPr>
        <p:spPr>
          <a:xfrm>
            <a:off x="4995995" y="2647202"/>
            <a:ext cx="2187599" cy="161843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691215" cy="369332"/>
          </a:xfrm>
          <a:prstGeom prst="rect">
            <a:avLst/>
          </a:prstGeom>
          <a:noFill/>
        </p:spPr>
        <p:txBody>
          <a:bodyPr wrap="none" rtlCol="0">
            <a:spAutoFit/>
          </a:bodyPr>
          <a:lstStyle/>
          <a:p>
            <a:r>
              <a:rPr lang="en-US" dirty="0">
                <a:latin typeface="Kamerik205 8" panose="020B0803030600020004" pitchFamily="34" charset="0"/>
              </a:rPr>
              <a:t>IaaS</a:t>
            </a:r>
          </a:p>
        </p:txBody>
      </p:sp>
      <p:grpSp>
        <p:nvGrpSpPr>
          <p:cNvPr id="4" name="Group 3">
            <a:extLst>
              <a:ext uri="{FF2B5EF4-FFF2-40B4-BE49-F238E27FC236}">
                <a16:creationId xmlns:a16="http://schemas.microsoft.com/office/drawing/2014/main" id="{89F84E86-9E38-4985-8F65-FFB2460A04BE}"/>
              </a:ext>
            </a:extLst>
          </p:cNvPr>
          <p:cNvGrpSpPr/>
          <p:nvPr/>
        </p:nvGrpSpPr>
        <p:grpSpPr>
          <a:xfrm>
            <a:off x="2398511" y="3029521"/>
            <a:ext cx="1583138" cy="1198436"/>
            <a:chOff x="2398511" y="3029521"/>
            <a:chExt cx="1583138" cy="1198436"/>
          </a:xfrm>
        </p:grpSpPr>
        <p:pic>
          <p:nvPicPr>
            <p:cNvPr id="5" name="Picture 4" descr="See the source image">
              <a:extLst>
                <a:ext uri="{FF2B5EF4-FFF2-40B4-BE49-F238E27FC236}">
                  <a16:creationId xmlns:a16="http://schemas.microsoft.com/office/drawing/2014/main" id="{A2ABAA8D-78D6-4ED9-8E71-DCE6926C0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FE7E4C60-1275-4BBC-8823-51A9F0557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See the source image">
            <a:extLst>
              <a:ext uri="{FF2B5EF4-FFF2-40B4-BE49-F238E27FC236}">
                <a16:creationId xmlns:a16="http://schemas.microsoft.com/office/drawing/2014/main" id="{AD231BDE-7928-4C27-9327-E3A1CBD6F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559" y="2886559"/>
            <a:ext cx="1084882" cy="108488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7E601CD-4118-4E83-B7BD-BBAD9D230508}"/>
              </a:ext>
            </a:extLst>
          </p:cNvPr>
          <p:cNvGrpSpPr/>
          <p:nvPr/>
        </p:nvGrpSpPr>
        <p:grpSpPr>
          <a:xfrm>
            <a:off x="8321746" y="2900535"/>
            <a:ext cx="1731135" cy="1233310"/>
            <a:chOff x="8321746" y="2900535"/>
            <a:chExt cx="1731135" cy="1233310"/>
          </a:xfrm>
        </p:grpSpPr>
        <p:pic>
          <p:nvPicPr>
            <p:cNvPr id="9" name="Picture 10" descr="See the source image">
              <a:extLst>
                <a:ext uri="{FF2B5EF4-FFF2-40B4-BE49-F238E27FC236}">
                  <a16:creationId xmlns:a16="http://schemas.microsoft.com/office/drawing/2014/main" id="{0346E9A8-EFA2-42EA-AD1B-21506DFEE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See the source image">
              <a:extLst>
                <a:ext uri="{FF2B5EF4-FFF2-40B4-BE49-F238E27FC236}">
                  <a16:creationId xmlns:a16="http://schemas.microsoft.com/office/drawing/2014/main" id="{BDD29477-BCF9-4CAB-AD0E-F82E5DD597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See the source image">
              <a:extLst>
                <a:ext uri="{FF2B5EF4-FFF2-40B4-BE49-F238E27FC236}">
                  <a16:creationId xmlns:a16="http://schemas.microsoft.com/office/drawing/2014/main" id="{FFAD7923-B89E-40BB-B77D-72BDC3C317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51A3A128-8706-45DD-9C77-DC100CAF827D}"/>
              </a:ext>
            </a:extLst>
          </p:cNvPr>
          <p:cNvSpPr txBox="1"/>
          <p:nvPr/>
        </p:nvSpPr>
        <p:spPr>
          <a:xfrm>
            <a:off x="3992699" y="1292876"/>
            <a:ext cx="4206601" cy="307777"/>
          </a:xfrm>
          <a:prstGeom prst="rect">
            <a:avLst/>
          </a:prstGeom>
          <a:noFill/>
        </p:spPr>
        <p:txBody>
          <a:bodyPr wrap="none" rtlCol="0">
            <a:spAutoFit/>
          </a:bodyPr>
          <a:lstStyle/>
          <a:p>
            <a:pPr algn="ctr"/>
            <a:r>
              <a:rPr lang="en-US" sz="1400" dirty="0"/>
              <a:t>What is the right </a:t>
            </a:r>
            <a:r>
              <a:rPr lang="en-US" sz="1400" b="1" dirty="0"/>
              <a:t>size</a:t>
            </a:r>
            <a:r>
              <a:rPr lang="en-US" sz="1400" dirty="0"/>
              <a:t> of </a:t>
            </a:r>
            <a:r>
              <a:rPr lang="en-US" sz="1400" b="1" dirty="0"/>
              <a:t>servers</a:t>
            </a:r>
            <a:r>
              <a:rPr lang="en-US" sz="1400" dirty="0"/>
              <a:t> for my business needs?</a:t>
            </a:r>
          </a:p>
        </p:txBody>
      </p:sp>
      <p:sp>
        <p:nvSpPr>
          <p:cNvPr id="16" name="TextBox 15">
            <a:extLst>
              <a:ext uri="{FF2B5EF4-FFF2-40B4-BE49-F238E27FC236}">
                <a16:creationId xmlns:a16="http://schemas.microsoft.com/office/drawing/2014/main" id="{94EB28A6-3E68-4B90-BB12-17A1801146EB}"/>
              </a:ext>
            </a:extLst>
          </p:cNvPr>
          <p:cNvSpPr txBox="1"/>
          <p:nvPr/>
        </p:nvSpPr>
        <p:spPr>
          <a:xfrm>
            <a:off x="4645730" y="1532233"/>
            <a:ext cx="2900538" cy="307777"/>
          </a:xfrm>
          <a:prstGeom prst="rect">
            <a:avLst/>
          </a:prstGeom>
          <a:noFill/>
        </p:spPr>
        <p:txBody>
          <a:bodyPr wrap="none" rtlCol="0">
            <a:spAutoFit/>
          </a:bodyPr>
          <a:lstStyle/>
          <a:p>
            <a:pPr algn="ctr"/>
            <a:r>
              <a:rPr lang="en-US" sz="1400" dirty="0"/>
              <a:t>How can I increase </a:t>
            </a:r>
            <a:r>
              <a:rPr lang="en-US" sz="1400" b="1" dirty="0"/>
              <a:t>server</a:t>
            </a:r>
            <a:r>
              <a:rPr lang="en-US" sz="1400" dirty="0"/>
              <a:t> utilization?</a:t>
            </a:r>
          </a:p>
        </p:txBody>
      </p:sp>
      <p:sp>
        <p:nvSpPr>
          <p:cNvPr id="18" name="TextBox 17">
            <a:extLst>
              <a:ext uri="{FF2B5EF4-FFF2-40B4-BE49-F238E27FC236}">
                <a16:creationId xmlns:a16="http://schemas.microsoft.com/office/drawing/2014/main" id="{167484A0-703B-4E1C-BB68-93B470BB2FD2}"/>
              </a:ext>
            </a:extLst>
          </p:cNvPr>
          <p:cNvSpPr txBox="1"/>
          <p:nvPr/>
        </p:nvSpPr>
        <p:spPr>
          <a:xfrm>
            <a:off x="4925197" y="1769460"/>
            <a:ext cx="2341603" cy="307777"/>
          </a:xfrm>
          <a:prstGeom prst="rect">
            <a:avLst/>
          </a:prstGeom>
          <a:noFill/>
        </p:spPr>
        <p:txBody>
          <a:bodyPr wrap="none" rtlCol="0">
            <a:spAutoFit/>
          </a:bodyPr>
          <a:lstStyle/>
          <a:p>
            <a:pPr algn="ctr"/>
            <a:r>
              <a:rPr lang="en-US" sz="1400" dirty="0"/>
              <a:t>How </a:t>
            </a:r>
            <a:r>
              <a:rPr lang="en-US" sz="1400" b="1" dirty="0"/>
              <a:t>many</a:t>
            </a:r>
            <a:r>
              <a:rPr lang="en-US" sz="1400" dirty="0"/>
              <a:t> servers do I need?</a:t>
            </a:r>
          </a:p>
        </p:txBody>
      </p:sp>
      <p:sp>
        <p:nvSpPr>
          <p:cNvPr id="20" name="TextBox 19">
            <a:extLst>
              <a:ext uri="{FF2B5EF4-FFF2-40B4-BE49-F238E27FC236}">
                <a16:creationId xmlns:a16="http://schemas.microsoft.com/office/drawing/2014/main" id="{E0A70210-E994-4874-A92E-D92CD1C60BAF}"/>
              </a:ext>
            </a:extLst>
          </p:cNvPr>
          <p:cNvSpPr txBox="1"/>
          <p:nvPr/>
        </p:nvSpPr>
        <p:spPr>
          <a:xfrm>
            <a:off x="4833685" y="2008817"/>
            <a:ext cx="2502545"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application?</a:t>
            </a:r>
          </a:p>
        </p:txBody>
      </p:sp>
      <p:sp>
        <p:nvSpPr>
          <p:cNvPr id="21" name="TextBox 20">
            <a:extLst>
              <a:ext uri="{FF2B5EF4-FFF2-40B4-BE49-F238E27FC236}">
                <a16:creationId xmlns:a16="http://schemas.microsoft.com/office/drawing/2014/main" id="{E74BC1B4-2DFA-4F7E-B945-3E4772BF8E09}"/>
              </a:ext>
            </a:extLst>
          </p:cNvPr>
          <p:cNvSpPr txBox="1"/>
          <p:nvPr/>
        </p:nvSpPr>
        <p:spPr>
          <a:xfrm>
            <a:off x="807254" y="4530846"/>
            <a:ext cx="2940805" cy="307777"/>
          </a:xfrm>
          <a:prstGeom prst="rect">
            <a:avLst/>
          </a:prstGeom>
          <a:noFill/>
        </p:spPr>
        <p:txBody>
          <a:bodyPr wrap="none" rtlCol="0">
            <a:spAutoFit/>
          </a:bodyPr>
          <a:lstStyle/>
          <a:p>
            <a:pPr algn="ctr"/>
            <a:r>
              <a:rPr lang="en-US" sz="1400" dirty="0"/>
              <a:t>How often should I </a:t>
            </a:r>
            <a:r>
              <a:rPr lang="en-US" sz="1400" b="1" dirty="0"/>
              <a:t>patch</a:t>
            </a:r>
            <a:r>
              <a:rPr lang="en-US" sz="1400" dirty="0"/>
              <a:t> my </a:t>
            </a:r>
            <a:r>
              <a:rPr lang="en-US" sz="1400" b="1" dirty="0"/>
              <a:t>servers</a:t>
            </a:r>
            <a:r>
              <a:rPr lang="en-US" sz="1400" dirty="0"/>
              <a:t>?</a:t>
            </a:r>
          </a:p>
        </p:txBody>
      </p:sp>
      <p:sp>
        <p:nvSpPr>
          <p:cNvPr id="22" name="TextBox 21">
            <a:extLst>
              <a:ext uri="{FF2B5EF4-FFF2-40B4-BE49-F238E27FC236}">
                <a16:creationId xmlns:a16="http://schemas.microsoft.com/office/drawing/2014/main" id="{A2645397-1108-4380-9347-3624081C0352}"/>
              </a:ext>
            </a:extLst>
          </p:cNvPr>
          <p:cNvSpPr txBox="1"/>
          <p:nvPr/>
        </p:nvSpPr>
        <p:spPr>
          <a:xfrm>
            <a:off x="781198" y="4838623"/>
            <a:ext cx="2992935" cy="307777"/>
          </a:xfrm>
          <a:prstGeom prst="rect">
            <a:avLst/>
          </a:prstGeom>
          <a:noFill/>
        </p:spPr>
        <p:txBody>
          <a:bodyPr wrap="none" rtlCol="0">
            <a:spAutoFit/>
          </a:bodyPr>
          <a:lstStyle/>
          <a:p>
            <a:pPr algn="ctr"/>
            <a:r>
              <a:rPr lang="en-US" sz="1400" dirty="0"/>
              <a:t>How often should I </a:t>
            </a:r>
            <a:r>
              <a:rPr lang="en-US" sz="1400" b="1" dirty="0"/>
              <a:t>backup</a:t>
            </a:r>
            <a:r>
              <a:rPr lang="en-US" sz="1400" dirty="0"/>
              <a:t> my </a:t>
            </a:r>
            <a:r>
              <a:rPr lang="en-US" sz="1400" b="1" dirty="0"/>
              <a:t>server</a:t>
            </a:r>
            <a:r>
              <a:rPr lang="en-US" sz="1400" dirty="0"/>
              <a:t>?</a:t>
            </a:r>
          </a:p>
        </p:txBody>
      </p:sp>
      <p:sp>
        <p:nvSpPr>
          <p:cNvPr id="23" name="TextBox 22">
            <a:extLst>
              <a:ext uri="{FF2B5EF4-FFF2-40B4-BE49-F238E27FC236}">
                <a16:creationId xmlns:a16="http://schemas.microsoft.com/office/drawing/2014/main" id="{77867B89-EB2A-4D42-8AC4-7F28FF8A2995}"/>
              </a:ext>
            </a:extLst>
          </p:cNvPr>
          <p:cNvSpPr txBox="1"/>
          <p:nvPr/>
        </p:nvSpPr>
        <p:spPr>
          <a:xfrm>
            <a:off x="702298" y="5141512"/>
            <a:ext cx="3202864" cy="307777"/>
          </a:xfrm>
          <a:prstGeom prst="rect">
            <a:avLst/>
          </a:prstGeom>
          <a:noFill/>
        </p:spPr>
        <p:txBody>
          <a:bodyPr wrap="none" rtlCol="0">
            <a:spAutoFit/>
          </a:bodyPr>
          <a:lstStyle/>
          <a:p>
            <a:pPr algn="ctr"/>
            <a:r>
              <a:rPr lang="en-US" sz="1400" dirty="0"/>
              <a:t>Which </a:t>
            </a:r>
            <a:r>
              <a:rPr lang="en-US" sz="1400" b="1" dirty="0"/>
              <a:t>packages</a:t>
            </a:r>
            <a:r>
              <a:rPr lang="en-US" sz="1400" dirty="0"/>
              <a:t> should be on my </a:t>
            </a:r>
            <a:r>
              <a:rPr lang="en-US" sz="1400" b="1" dirty="0"/>
              <a:t>server</a:t>
            </a:r>
            <a:r>
              <a:rPr lang="en-US" sz="1400" dirty="0"/>
              <a:t>?</a:t>
            </a:r>
          </a:p>
        </p:txBody>
      </p:sp>
      <p:sp>
        <p:nvSpPr>
          <p:cNvPr id="24" name="TextBox 23">
            <a:extLst>
              <a:ext uri="{FF2B5EF4-FFF2-40B4-BE49-F238E27FC236}">
                <a16:creationId xmlns:a16="http://schemas.microsoft.com/office/drawing/2014/main" id="{9D07DD39-ACA2-4C67-A1AF-BEA45765DEAB}"/>
              </a:ext>
            </a:extLst>
          </p:cNvPr>
          <p:cNvSpPr txBox="1"/>
          <p:nvPr/>
        </p:nvSpPr>
        <p:spPr>
          <a:xfrm>
            <a:off x="7996521" y="4376957"/>
            <a:ext cx="3172022" cy="307777"/>
          </a:xfrm>
          <a:prstGeom prst="rect">
            <a:avLst/>
          </a:prstGeom>
          <a:noFill/>
        </p:spPr>
        <p:txBody>
          <a:bodyPr wrap="none" rtlCol="0">
            <a:spAutoFit/>
          </a:bodyPr>
          <a:lstStyle/>
          <a:p>
            <a:pPr algn="ctr"/>
            <a:r>
              <a:rPr lang="en-US" sz="1400" dirty="0"/>
              <a:t>How do I </a:t>
            </a:r>
            <a:r>
              <a:rPr lang="en-US" sz="1400" b="1" dirty="0"/>
              <a:t>deploy</a:t>
            </a:r>
            <a:r>
              <a:rPr lang="en-US" sz="1400" dirty="0"/>
              <a:t> new </a:t>
            </a:r>
            <a:r>
              <a:rPr lang="en-US" sz="1400" b="1" dirty="0"/>
              <a:t>code</a:t>
            </a:r>
            <a:r>
              <a:rPr lang="en-US" sz="1400" dirty="0"/>
              <a:t> to my </a:t>
            </a:r>
            <a:r>
              <a:rPr lang="en-US" sz="1400" b="1" dirty="0"/>
              <a:t>server</a:t>
            </a:r>
            <a:r>
              <a:rPr lang="en-US" sz="1400" dirty="0"/>
              <a:t>?</a:t>
            </a:r>
          </a:p>
        </p:txBody>
      </p:sp>
      <p:sp>
        <p:nvSpPr>
          <p:cNvPr id="25" name="TextBox 24">
            <a:extLst>
              <a:ext uri="{FF2B5EF4-FFF2-40B4-BE49-F238E27FC236}">
                <a16:creationId xmlns:a16="http://schemas.microsoft.com/office/drawing/2014/main" id="{73DFABEF-ADCB-41C9-BB39-7DE03613E808}"/>
              </a:ext>
            </a:extLst>
          </p:cNvPr>
          <p:cNvSpPr txBox="1"/>
          <p:nvPr/>
        </p:nvSpPr>
        <p:spPr>
          <a:xfrm>
            <a:off x="7732407" y="4684734"/>
            <a:ext cx="3700245" cy="307777"/>
          </a:xfrm>
          <a:prstGeom prst="rect">
            <a:avLst/>
          </a:prstGeom>
          <a:noFill/>
        </p:spPr>
        <p:txBody>
          <a:bodyPr wrap="none" rtlCol="0">
            <a:spAutoFit/>
          </a:bodyPr>
          <a:lstStyle/>
          <a:p>
            <a:pPr algn="ctr"/>
            <a:r>
              <a:rPr lang="en-US" sz="1400" dirty="0"/>
              <a:t>How do I keep the </a:t>
            </a:r>
            <a:r>
              <a:rPr lang="en-US" sz="1400" b="1" dirty="0"/>
              <a:t>operating system</a:t>
            </a:r>
            <a:r>
              <a:rPr lang="en-US" sz="1400" dirty="0"/>
              <a:t> up to date?</a:t>
            </a:r>
          </a:p>
        </p:txBody>
      </p:sp>
      <p:sp>
        <p:nvSpPr>
          <p:cNvPr id="26" name="TextBox 25">
            <a:extLst>
              <a:ext uri="{FF2B5EF4-FFF2-40B4-BE49-F238E27FC236}">
                <a16:creationId xmlns:a16="http://schemas.microsoft.com/office/drawing/2014/main" id="{A6246B64-1353-4B32-966F-AFEE25A4B922}"/>
              </a:ext>
            </a:extLst>
          </p:cNvPr>
          <p:cNvSpPr txBox="1"/>
          <p:nvPr/>
        </p:nvSpPr>
        <p:spPr>
          <a:xfrm>
            <a:off x="8361272" y="5026308"/>
            <a:ext cx="2442528" cy="307777"/>
          </a:xfrm>
          <a:prstGeom prst="rect">
            <a:avLst/>
          </a:prstGeom>
          <a:noFill/>
        </p:spPr>
        <p:txBody>
          <a:bodyPr wrap="none" rtlCol="0">
            <a:spAutoFit/>
          </a:bodyPr>
          <a:lstStyle/>
          <a:p>
            <a:pPr algn="ctr"/>
            <a:r>
              <a:rPr lang="en-US" sz="1400" dirty="0"/>
              <a:t>Who </a:t>
            </a:r>
            <a:r>
              <a:rPr lang="en-US" sz="1400" b="1" dirty="0"/>
              <a:t>monitors</a:t>
            </a:r>
            <a:r>
              <a:rPr lang="en-US" sz="1400" dirty="0"/>
              <a:t> my application?</a:t>
            </a:r>
          </a:p>
        </p:txBody>
      </p:sp>
      <p:sp>
        <p:nvSpPr>
          <p:cNvPr id="71" name="TextBox 70">
            <a:extLst>
              <a:ext uri="{FF2B5EF4-FFF2-40B4-BE49-F238E27FC236}">
                <a16:creationId xmlns:a16="http://schemas.microsoft.com/office/drawing/2014/main" id="{F76CAA38-0427-4B78-8032-6767018F2D81}"/>
              </a:ext>
            </a:extLst>
          </p:cNvPr>
          <p:cNvSpPr txBox="1"/>
          <p:nvPr/>
        </p:nvSpPr>
        <p:spPr>
          <a:xfrm rot="19838304">
            <a:off x="200417" y="1722295"/>
            <a:ext cx="1754648" cy="523220"/>
          </a:xfrm>
          <a:prstGeom prst="rect">
            <a:avLst/>
          </a:prstGeom>
          <a:noFill/>
        </p:spPr>
        <p:txBody>
          <a:bodyPr wrap="none" rtlCol="0">
            <a:spAutoFit/>
          </a:bodyPr>
          <a:lstStyle/>
          <a:p>
            <a:r>
              <a:rPr lang="en-US" sz="1400" dirty="0"/>
              <a:t>What media should I</a:t>
            </a:r>
          </a:p>
          <a:p>
            <a:r>
              <a:rPr lang="en-US" sz="1400" dirty="0"/>
              <a:t>use to keep </a:t>
            </a:r>
            <a:r>
              <a:rPr lang="en-US" sz="1400" b="1" dirty="0"/>
              <a:t>backups?</a:t>
            </a:r>
            <a:endParaRPr lang="en-US" sz="1400" dirty="0"/>
          </a:p>
        </p:txBody>
      </p:sp>
      <p:sp>
        <p:nvSpPr>
          <p:cNvPr id="72" name="TextBox 71">
            <a:extLst>
              <a:ext uri="{FF2B5EF4-FFF2-40B4-BE49-F238E27FC236}">
                <a16:creationId xmlns:a16="http://schemas.microsoft.com/office/drawing/2014/main" id="{DD7079D8-7523-445F-9920-578F035F26F1}"/>
              </a:ext>
            </a:extLst>
          </p:cNvPr>
          <p:cNvSpPr txBox="1"/>
          <p:nvPr/>
        </p:nvSpPr>
        <p:spPr>
          <a:xfrm rot="20615167">
            <a:off x="8777239" y="2289410"/>
            <a:ext cx="1610569" cy="523220"/>
          </a:xfrm>
          <a:prstGeom prst="rect">
            <a:avLst/>
          </a:prstGeom>
          <a:noFill/>
        </p:spPr>
        <p:txBody>
          <a:bodyPr wrap="none" rtlCol="0">
            <a:spAutoFit/>
          </a:bodyPr>
          <a:lstStyle/>
          <a:p>
            <a:r>
              <a:rPr lang="en-US" sz="1400" dirty="0"/>
              <a:t>How often should I</a:t>
            </a:r>
          </a:p>
          <a:p>
            <a:r>
              <a:rPr lang="en-US" sz="1400" dirty="0"/>
              <a:t> </a:t>
            </a:r>
            <a:r>
              <a:rPr lang="en-US" sz="1400" b="1" dirty="0"/>
              <a:t>backup</a:t>
            </a:r>
            <a:r>
              <a:rPr lang="en-US" sz="1400" dirty="0"/>
              <a:t> my </a:t>
            </a:r>
            <a:r>
              <a:rPr lang="en-US" sz="1400" b="1" dirty="0"/>
              <a:t>server?</a:t>
            </a:r>
            <a:endParaRPr lang="en-US" sz="1400" dirty="0"/>
          </a:p>
        </p:txBody>
      </p:sp>
      <p:sp>
        <p:nvSpPr>
          <p:cNvPr id="73" name="TextBox 72">
            <a:extLst>
              <a:ext uri="{FF2B5EF4-FFF2-40B4-BE49-F238E27FC236}">
                <a16:creationId xmlns:a16="http://schemas.microsoft.com/office/drawing/2014/main" id="{51785D72-8D49-449F-BFCF-8716D325407D}"/>
              </a:ext>
            </a:extLst>
          </p:cNvPr>
          <p:cNvSpPr txBox="1"/>
          <p:nvPr/>
        </p:nvSpPr>
        <p:spPr>
          <a:xfrm rot="1269504">
            <a:off x="9932571" y="2981362"/>
            <a:ext cx="1541704" cy="523220"/>
          </a:xfrm>
          <a:prstGeom prst="rect">
            <a:avLst/>
          </a:prstGeom>
          <a:noFill/>
        </p:spPr>
        <p:txBody>
          <a:bodyPr wrap="none" rtlCol="0">
            <a:spAutoFit/>
          </a:bodyPr>
          <a:lstStyle/>
          <a:p>
            <a:pPr algn="ctr"/>
            <a:r>
              <a:rPr lang="en-US" sz="1400" dirty="0"/>
              <a:t>Are my </a:t>
            </a:r>
            <a:r>
              <a:rPr lang="en-US" sz="1400" b="1" dirty="0"/>
              <a:t>servers</a:t>
            </a:r>
            <a:r>
              <a:rPr lang="en-US" sz="1400" dirty="0"/>
              <a:t> in</a:t>
            </a:r>
          </a:p>
          <a:p>
            <a:pPr algn="ctr"/>
            <a:r>
              <a:rPr lang="en-US" sz="1400" dirty="0"/>
              <a:t> a </a:t>
            </a:r>
            <a:r>
              <a:rPr lang="en-US" sz="1400" b="1" dirty="0"/>
              <a:t>secure</a:t>
            </a:r>
            <a:r>
              <a:rPr lang="en-US" sz="1400" dirty="0"/>
              <a:t> location?</a:t>
            </a:r>
          </a:p>
        </p:txBody>
      </p:sp>
      <p:sp>
        <p:nvSpPr>
          <p:cNvPr id="74" name="TextBox 73">
            <a:extLst>
              <a:ext uri="{FF2B5EF4-FFF2-40B4-BE49-F238E27FC236}">
                <a16:creationId xmlns:a16="http://schemas.microsoft.com/office/drawing/2014/main" id="{6C9C9C7C-1B0A-410F-B423-F754AE6214D9}"/>
              </a:ext>
            </a:extLst>
          </p:cNvPr>
          <p:cNvSpPr txBox="1"/>
          <p:nvPr/>
        </p:nvSpPr>
        <p:spPr>
          <a:xfrm>
            <a:off x="2329127" y="4452755"/>
            <a:ext cx="1612173" cy="523220"/>
          </a:xfrm>
          <a:prstGeom prst="rect">
            <a:avLst/>
          </a:prstGeom>
          <a:noFill/>
        </p:spPr>
        <p:txBody>
          <a:bodyPr wrap="none" rtlCol="0">
            <a:spAutoFit/>
          </a:bodyPr>
          <a:lstStyle/>
          <a:p>
            <a:pPr algn="ctr"/>
            <a:r>
              <a:rPr lang="en-US" sz="1400" dirty="0"/>
              <a:t>Who has </a:t>
            </a:r>
            <a:r>
              <a:rPr lang="en-US" sz="1400" b="1" dirty="0"/>
              <a:t>physical</a:t>
            </a:r>
          </a:p>
          <a:p>
            <a:pPr algn="ctr"/>
            <a:r>
              <a:rPr lang="en-US" sz="1400" dirty="0"/>
              <a:t>access my </a:t>
            </a:r>
            <a:r>
              <a:rPr lang="en-US" sz="1400" b="1" dirty="0"/>
              <a:t>servers?</a:t>
            </a:r>
            <a:endParaRPr lang="en-US" sz="1400" dirty="0"/>
          </a:p>
        </p:txBody>
      </p:sp>
      <p:sp>
        <p:nvSpPr>
          <p:cNvPr id="75" name="TextBox 74">
            <a:extLst>
              <a:ext uri="{FF2B5EF4-FFF2-40B4-BE49-F238E27FC236}">
                <a16:creationId xmlns:a16="http://schemas.microsoft.com/office/drawing/2014/main" id="{D99E979F-5384-49CD-BCE6-6B892AA927A2}"/>
              </a:ext>
            </a:extLst>
          </p:cNvPr>
          <p:cNvSpPr txBox="1"/>
          <p:nvPr/>
        </p:nvSpPr>
        <p:spPr>
          <a:xfrm>
            <a:off x="1882228" y="1831009"/>
            <a:ext cx="1665007" cy="523220"/>
          </a:xfrm>
          <a:prstGeom prst="rect">
            <a:avLst/>
          </a:prstGeom>
          <a:noFill/>
        </p:spPr>
        <p:txBody>
          <a:bodyPr wrap="none" rtlCol="0">
            <a:spAutoFit/>
          </a:bodyPr>
          <a:lstStyle/>
          <a:p>
            <a:pPr algn="ctr"/>
            <a:r>
              <a:rPr lang="en-US" sz="1400" dirty="0"/>
              <a:t>What </a:t>
            </a:r>
            <a:r>
              <a:rPr lang="en-US" sz="1400" b="1" dirty="0"/>
              <a:t>size</a:t>
            </a:r>
            <a:r>
              <a:rPr lang="en-US" sz="1400" dirty="0"/>
              <a:t> of </a:t>
            </a:r>
            <a:r>
              <a:rPr lang="en-US" sz="1400" b="1" dirty="0"/>
              <a:t>servers</a:t>
            </a:r>
          </a:p>
          <a:p>
            <a:pPr algn="ctr"/>
            <a:r>
              <a:rPr lang="en-US" sz="1400" dirty="0"/>
              <a:t>should I </a:t>
            </a:r>
            <a:r>
              <a:rPr lang="en-US" sz="1400" b="1" dirty="0"/>
              <a:t>buy</a:t>
            </a:r>
            <a:r>
              <a:rPr lang="en-US" sz="1400" dirty="0"/>
              <a:t>?</a:t>
            </a:r>
          </a:p>
        </p:txBody>
      </p:sp>
      <p:sp>
        <p:nvSpPr>
          <p:cNvPr id="76" name="TextBox 75">
            <a:extLst>
              <a:ext uri="{FF2B5EF4-FFF2-40B4-BE49-F238E27FC236}">
                <a16:creationId xmlns:a16="http://schemas.microsoft.com/office/drawing/2014/main" id="{6172CF8F-AB98-4E24-B2DD-0499A5F70222}"/>
              </a:ext>
            </a:extLst>
          </p:cNvPr>
          <p:cNvSpPr txBox="1"/>
          <p:nvPr/>
        </p:nvSpPr>
        <p:spPr>
          <a:xfrm rot="20758428">
            <a:off x="826513" y="2839064"/>
            <a:ext cx="1968680"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a:t>
            </a:r>
          </a:p>
        </p:txBody>
      </p:sp>
      <p:sp>
        <p:nvSpPr>
          <p:cNvPr id="77" name="TextBox 76">
            <a:extLst>
              <a:ext uri="{FF2B5EF4-FFF2-40B4-BE49-F238E27FC236}">
                <a16:creationId xmlns:a16="http://schemas.microsoft.com/office/drawing/2014/main" id="{9146BDC1-FBE9-4B92-B69C-004E2FC1FCF4}"/>
              </a:ext>
            </a:extLst>
          </p:cNvPr>
          <p:cNvSpPr txBox="1"/>
          <p:nvPr/>
        </p:nvSpPr>
        <p:spPr>
          <a:xfrm rot="20758428">
            <a:off x="332229" y="3975502"/>
            <a:ext cx="1799916" cy="523220"/>
          </a:xfrm>
          <a:prstGeom prst="rect">
            <a:avLst/>
          </a:prstGeom>
          <a:noFill/>
        </p:spPr>
        <p:txBody>
          <a:bodyPr wrap="none" rtlCol="0">
            <a:spAutoFit/>
          </a:bodyPr>
          <a:lstStyle/>
          <a:p>
            <a:pPr algn="ctr"/>
            <a:r>
              <a:rPr lang="en-US" sz="1400" dirty="0"/>
              <a:t>Do I need a secondary</a:t>
            </a:r>
          </a:p>
          <a:p>
            <a:pPr algn="ctr"/>
            <a:r>
              <a:rPr lang="en-US" sz="1400" b="1" dirty="0"/>
              <a:t>Network connection?</a:t>
            </a:r>
          </a:p>
        </p:txBody>
      </p:sp>
      <p:sp>
        <p:nvSpPr>
          <p:cNvPr id="78" name="TextBox 77">
            <a:extLst>
              <a:ext uri="{FF2B5EF4-FFF2-40B4-BE49-F238E27FC236}">
                <a16:creationId xmlns:a16="http://schemas.microsoft.com/office/drawing/2014/main" id="{DC56CCA5-57B6-4553-A99B-9B85A7C97705}"/>
              </a:ext>
            </a:extLst>
          </p:cNvPr>
          <p:cNvSpPr txBox="1"/>
          <p:nvPr/>
        </p:nvSpPr>
        <p:spPr>
          <a:xfrm rot="1903785">
            <a:off x="9817293" y="1401722"/>
            <a:ext cx="1547475" cy="523220"/>
          </a:xfrm>
          <a:prstGeom prst="rect">
            <a:avLst/>
          </a:prstGeom>
          <a:noFill/>
        </p:spPr>
        <p:txBody>
          <a:bodyPr wrap="none" rtlCol="0">
            <a:spAutoFit/>
          </a:bodyPr>
          <a:lstStyle/>
          <a:p>
            <a:pPr algn="ctr"/>
            <a:r>
              <a:rPr lang="en-US" sz="1400" dirty="0"/>
              <a:t>How can I increase</a:t>
            </a:r>
          </a:p>
          <a:p>
            <a:pPr algn="ctr"/>
            <a:r>
              <a:rPr lang="en-US" sz="1400" b="1" dirty="0"/>
              <a:t>server</a:t>
            </a:r>
            <a:r>
              <a:rPr lang="en-US" sz="1400" dirty="0"/>
              <a:t> utilization?</a:t>
            </a:r>
            <a:endParaRPr lang="en-US" sz="1400" b="1" dirty="0"/>
          </a:p>
        </p:txBody>
      </p:sp>
      <p:sp>
        <p:nvSpPr>
          <p:cNvPr id="79" name="TextBox 78">
            <a:extLst>
              <a:ext uri="{FF2B5EF4-FFF2-40B4-BE49-F238E27FC236}">
                <a16:creationId xmlns:a16="http://schemas.microsoft.com/office/drawing/2014/main" id="{514DB1D9-FBF6-4554-83D8-7808B7127EF8}"/>
              </a:ext>
            </a:extLst>
          </p:cNvPr>
          <p:cNvSpPr txBox="1"/>
          <p:nvPr/>
        </p:nvSpPr>
        <p:spPr>
          <a:xfrm rot="512763">
            <a:off x="6726754" y="1215395"/>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80" name="TextBox 79">
            <a:extLst>
              <a:ext uri="{FF2B5EF4-FFF2-40B4-BE49-F238E27FC236}">
                <a16:creationId xmlns:a16="http://schemas.microsoft.com/office/drawing/2014/main" id="{14380638-C967-40C1-8902-6A60BCAF1BAE}"/>
              </a:ext>
            </a:extLst>
          </p:cNvPr>
          <p:cNvSpPr txBox="1"/>
          <p:nvPr/>
        </p:nvSpPr>
        <p:spPr>
          <a:xfrm rot="512763">
            <a:off x="4013596" y="4552448"/>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servers</a:t>
            </a:r>
            <a:r>
              <a:rPr lang="en-US" sz="1400" dirty="0"/>
              <a:t>?</a:t>
            </a:r>
            <a:endParaRPr lang="en-US" sz="1400" b="1" dirty="0"/>
          </a:p>
        </p:txBody>
      </p:sp>
      <p:sp>
        <p:nvSpPr>
          <p:cNvPr id="81" name="TextBox 80">
            <a:extLst>
              <a:ext uri="{FF2B5EF4-FFF2-40B4-BE49-F238E27FC236}">
                <a16:creationId xmlns:a16="http://schemas.microsoft.com/office/drawing/2014/main" id="{A376E325-FBF0-4632-93D0-19FFF20D57F5}"/>
              </a:ext>
            </a:extLst>
          </p:cNvPr>
          <p:cNvSpPr txBox="1"/>
          <p:nvPr/>
        </p:nvSpPr>
        <p:spPr>
          <a:xfrm rot="20512394">
            <a:off x="5603974" y="2131661"/>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apps</a:t>
            </a:r>
            <a:r>
              <a:rPr lang="en-US" sz="1400" dirty="0"/>
              <a:t>?</a:t>
            </a:r>
            <a:endParaRPr lang="en-US" sz="1400" b="1" dirty="0"/>
          </a:p>
        </p:txBody>
      </p:sp>
      <p:sp>
        <p:nvSpPr>
          <p:cNvPr id="82" name="TextBox 81">
            <a:extLst>
              <a:ext uri="{FF2B5EF4-FFF2-40B4-BE49-F238E27FC236}">
                <a16:creationId xmlns:a16="http://schemas.microsoft.com/office/drawing/2014/main" id="{CC960822-3A94-4D77-805E-9124E96B8937}"/>
              </a:ext>
            </a:extLst>
          </p:cNvPr>
          <p:cNvSpPr txBox="1"/>
          <p:nvPr/>
        </p:nvSpPr>
        <p:spPr>
          <a:xfrm rot="512763">
            <a:off x="7532078" y="5099780"/>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83" name="TextBox 82">
            <a:extLst>
              <a:ext uri="{FF2B5EF4-FFF2-40B4-BE49-F238E27FC236}">
                <a16:creationId xmlns:a16="http://schemas.microsoft.com/office/drawing/2014/main" id="{641E45CC-43A8-438F-93FD-38CDFEF277CF}"/>
              </a:ext>
            </a:extLst>
          </p:cNvPr>
          <p:cNvSpPr txBox="1"/>
          <p:nvPr/>
        </p:nvSpPr>
        <p:spPr>
          <a:xfrm rot="512763">
            <a:off x="1091150" y="4807056"/>
            <a:ext cx="1011046" cy="738664"/>
          </a:xfrm>
          <a:prstGeom prst="rect">
            <a:avLst/>
          </a:prstGeom>
          <a:noFill/>
        </p:spPr>
        <p:txBody>
          <a:bodyPr wrap="none" rtlCol="0">
            <a:spAutoFit/>
          </a:bodyPr>
          <a:lstStyle/>
          <a:p>
            <a:pPr algn="ctr"/>
            <a:r>
              <a:rPr lang="en-US" sz="1400" dirty="0"/>
              <a:t>How </a:t>
            </a:r>
            <a:r>
              <a:rPr lang="en-US" sz="1400" b="1" dirty="0"/>
              <a:t>many</a:t>
            </a:r>
            <a:r>
              <a:rPr lang="en-US" sz="1400" dirty="0"/>
              <a:t> </a:t>
            </a:r>
          </a:p>
          <a:p>
            <a:pPr algn="ctr"/>
            <a:r>
              <a:rPr lang="en-US" sz="1400" dirty="0"/>
              <a:t>servers</a:t>
            </a:r>
          </a:p>
          <a:p>
            <a:pPr algn="ctr"/>
            <a:r>
              <a:rPr lang="en-US" sz="1400" dirty="0"/>
              <a:t> do I need?</a:t>
            </a:r>
            <a:endParaRPr lang="en-US" sz="1400" b="1" dirty="0"/>
          </a:p>
        </p:txBody>
      </p:sp>
      <p:sp>
        <p:nvSpPr>
          <p:cNvPr id="84" name="TextBox 83">
            <a:extLst>
              <a:ext uri="{FF2B5EF4-FFF2-40B4-BE49-F238E27FC236}">
                <a16:creationId xmlns:a16="http://schemas.microsoft.com/office/drawing/2014/main" id="{2936916D-09AF-430A-B901-374D9AB3774B}"/>
              </a:ext>
            </a:extLst>
          </p:cNvPr>
          <p:cNvSpPr txBox="1"/>
          <p:nvPr/>
        </p:nvSpPr>
        <p:spPr>
          <a:xfrm rot="20455318">
            <a:off x="3880181" y="1714922"/>
            <a:ext cx="1732141" cy="523220"/>
          </a:xfrm>
          <a:prstGeom prst="rect">
            <a:avLst/>
          </a:prstGeom>
          <a:noFill/>
        </p:spPr>
        <p:txBody>
          <a:bodyPr wrap="none" rtlCol="0">
            <a:spAutoFit/>
          </a:bodyPr>
          <a:lstStyle/>
          <a:p>
            <a:pPr algn="ctr"/>
            <a:r>
              <a:rPr lang="en-US" sz="1400" dirty="0"/>
              <a:t>How do I </a:t>
            </a:r>
            <a:r>
              <a:rPr lang="en-US" sz="1400" b="1" dirty="0"/>
              <a:t>deploy</a:t>
            </a:r>
            <a:r>
              <a:rPr lang="en-US" sz="1400" dirty="0"/>
              <a:t> new</a:t>
            </a:r>
          </a:p>
          <a:p>
            <a:pPr algn="ctr"/>
            <a:r>
              <a:rPr lang="en-US" sz="1400" dirty="0"/>
              <a:t> </a:t>
            </a:r>
            <a:r>
              <a:rPr lang="en-US" sz="1400" b="1" dirty="0"/>
              <a:t>code</a:t>
            </a:r>
            <a:r>
              <a:rPr lang="en-US" sz="1400" dirty="0"/>
              <a:t> to my </a:t>
            </a:r>
            <a:r>
              <a:rPr lang="en-US" sz="1400" b="1" dirty="0"/>
              <a:t>servers</a:t>
            </a:r>
            <a:r>
              <a:rPr lang="en-US" sz="1400" dirty="0"/>
              <a:t>?</a:t>
            </a:r>
            <a:endParaRPr lang="en-US" sz="1400" b="1" dirty="0"/>
          </a:p>
        </p:txBody>
      </p:sp>
      <p:sp>
        <p:nvSpPr>
          <p:cNvPr id="85" name="TextBox 84">
            <a:extLst>
              <a:ext uri="{FF2B5EF4-FFF2-40B4-BE49-F238E27FC236}">
                <a16:creationId xmlns:a16="http://schemas.microsoft.com/office/drawing/2014/main" id="{FC8C1178-0F9D-4E07-BD8A-D3154ABD4D1B}"/>
              </a:ext>
            </a:extLst>
          </p:cNvPr>
          <p:cNvSpPr txBox="1"/>
          <p:nvPr/>
        </p:nvSpPr>
        <p:spPr>
          <a:xfrm rot="20455318">
            <a:off x="10190674" y="4576392"/>
            <a:ext cx="1402885" cy="523220"/>
          </a:xfrm>
          <a:prstGeom prst="rect">
            <a:avLst/>
          </a:prstGeom>
          <a:noFill/>
        </p:spPr>
        <p:txBody>
          <a:bodyPr wrap="none" rtlCol="0">
            <a:spAutoFit/>
          </a:bodyPr>
          <a:lstStyle/>
          <a:p>
            <a:pPr algn="ctr"/>
            <a:r>
              <a:rPr lang="en-US" sz="1400" dirty="0"/>
              <a:t>What </a:t>
            </a:r>
            <a:r>
              <a:rPr lang="en-US" sz="1400" b="1" dirty="0"/>
              <a:t>storage</a:t>
            </a:r>
            <a:r>
              <a:rPr lang="en-US" sz="1400" dirty="0"/>
              <a:t> do</a:t>
            </a:r>
          </a:p>
          <a:p>
            <a:pPr algn="ctr"/>
            <a:r>
              <a:rPr lang="en-US" sz="1400" dirty="0"/>
              <a:t> I need to use?</a:t>
            </a:r>
            <a:endParaRPr lang="en-US" sz="1400" b="1" dirty="0"/>
          </a:p>
        </p:txBody>
      </p:sp>
      <p:sp>
        <p:nvSpPr>
          <p:cNvPr id="86" name="TextBox 85">
            <a:extLst>
              <a:ext uri="{FF2B5EF4-FFF2-40B4-BE49-F238E27FC236}">
                <a16:creationId xmlns:a16="http://schemas.microsoft.com/office/drawing/2014/main" id="{51B42907-A928-47BB-8C43-6934D71121A6}"/>
              </a:ext>
            </a:extLst>
          </p:cNvPr>
          <p:cNvSpPr txBox="1"/>
          <p:nvPr/>
        </p:nvSpPr>
        <p:spPr>
          <a:xfrm rot="512763">
            <a:off x="6611370" y="4135981"/>
            <a:ext cx="2253566" cy="523220"/>
          </a:xfrm>
          <a:prstGeom prst="rect">
            <a:avLst/>
          </a:prstGeom>
          <a:noFill/>
        </p:spPr>
        <p:txBody>
          <a:bodyPr wrap="none" rtlCol="0">
            <a:spAutoFit/>
          </a:bodyPr>
          <a:lstStyle/>
          <a:p>
            <a:pPr algn="ctr"/>
            <a:r>
              <a:rPr lang="en-US" sz="1400" dirty="0"/>
              <a:t>How do I keep the </a:t>
            </a:r>
            <a:r>
              <a:rPr lang="en-US" sz="1400" b="1" dirty="0"/>
              <a:t>operating</a:t>
            </a:r>
          </a:p>
          <a:p>
            <a:pPr algn="ctr"/>
            <a:r>
              <a:rPr lang="en-US" sz="1400" b="1" dirty="0"/>
              <a:t>system</a:t>
            </a:r>
            <a:r>
              <a:rPr lang="en-US" sz="1400" dirty="0"/>
              <a:t> up to date?</a:t>
            </a:r>
          </a:p>
        </p:txBody>
      </p:sp>
      <p:sp>
        <p:nvSpPr>
          <p:cNvPr id="87" name="TextBox 86">
            <a:extLst>
              <a:ext uri="{FF2B5EF4-FFF2-40B4-BE49-F238E27FC236}">
                <a16:creationId xmlns:a16="http://schemas.microsoft.com/office/drawing/2014/main" id="{1C380F6A-071B-45D5-80B0-309E16F04C10}"/>
              </a:ext>
            </a:extLst>
          </p:cNvPr>
          <p:cNvSpPr txBox="1"/>
          <p:nvPr/>
        </p:nvSpPr>
        <p:spPr>
          <a:xfrm rot="20736026">
            <a:off x="9797401" y="5401208"/>
            <a:ext cx="1806457" cy="523220"/>
          </a:xfrm>
          <a:prstGeom prst="rect">
            <a:avLst/>
          </a:prstGeom>
          <a:noFill/>
        </p:spPr>
        <p:txBody>
          <a:bodyPr wrap="none" rtlCol="0">
            <a:spAutoFit/>
          </a:bodyPr>
          <a:lstStyle/>
          <a:p>
            <a:pPr algn="ctr"/>
            <a:r>
              <a:rPr lang="en-US" sz="1400" dirty="0"/>
              <a:t>How can I dynamically</a:t>
            </a:r>
          </a:p>
          <a:p>
            <a:pPr algn="ctr"/>
            <a:r>
              <a:rPr lang="en-US" sz="1400" dirty="0"/>
              <a:t>configure my app?</a:t>
            </a:r>
          </a:p>
        </p:txBody>
      </p:sp>
      <p:sp>
        <p:nvSpPr>
          <p:cNvPr id="88" name="TextBox 87">
            <a:extLst>
              <a:ext uri="{FF2B5EF4-FFF2-40B4-BE49-F238E27FC236}">
                <a16:creationId xmlns:a16="http://schemas.microsoft.com/office/drawing/2014/main" id="{E5A00963-5DBD-4043-A67E-BB3A962EF35B}"/>
              </a:ext>
            </a:extLst>
          </p:cNvPr>
          <p:cNvSpPr txBox="1"/>
          <p:nvPr/>
        </p:nvSpPr>
        <p:spPr>
          <a:xfrm>
            <a:off x="6241737" y="5753435"/>
            <a:ext cx="1567032" cy="523220"/>
          </a:xfrm>
          <a:prstGeom prst="rect">
            <a:avLst/>
          </a:prstGeom>
          <a:noFill/>
        </p:spPr>
        <p:txBody>
          <a:bodyPr wrap="none" rtlCol="0">
            <a:spAutoFit/>
          </a:bodyPr>
          <a:lstStyle/>
          <a:p>
            <a:pPr algn="ctr"/>
            <a:r>
              <a:rPr lang="en-US" sz="1400" dirty="0"/>
              <a:t>How often should I</a:t>
            </a:r>
          </a:p>
          <a:p>
            <a:pPr algn="ctr"/>
            <a:r>
              <a:rPr lang="en-US" sz="1400" b="1" dirty="0"/>
              <a:t>patch</a:t>
            </a:r>
            <a:r>
              <a:rPr lang="en-US" sz="1400" dirty="0"/>
              <a:t> my </a:t>
            </a:r>
            <a:r>
              <a:rPr lang="en-US" sz="1400" b="1" dirty="0"/>
              <a:t>severs?</a:t>
            </a:r>
            <a:endParaRPr lang="en-US" sz="1400" dirty="0"/>
          </a:p>
        </p:txBody>
      </p:sp>
      <p:sp>
        <p:nvSpPr>
          <p:cNvPr id="89" name="TextBox 88">
            <a:extLst>
              <a:ext uri="{FF2B5EF4-FFF2-40B4-BE49-F238E27FC236}">
                <a16:creationId xmlns:a16="http://schemas.microsoft.com/office/drawing/2014/main" id="{7AA433AD-0652-4029-B010-81F1E2FC7CD8}"/>
              </a:ext>
            </a:extLst>
          </p:cNvPr>
          <p:cNvSpPr txBox="1"/>
          <p:nvPr/>
        </p:nvSpPr>
        <p:spPr>
          <a:xfrm rot="20540013">
            <a:off x="3665018" y="5481872"/>
            <a:ext cx="1431802" cy="307777"/>
          </a:xfrm>
          <a:prstGeom prst="rect">
            <a:avLst/>
          </a:prstGeom>
          <a:noFill/>
        </p:spPr>
        <p:txBody>
          <a:bodyPr wrap="none" rtlCol="0">
            <a:spAutoFit/>
          </a:bodyPr>
          <a:lstStyle/>
          <a:p>
            <a:pPr algn="ctr"/>
            <a:r>
              <a:rPr lang="en-US" sz="1400" dirty="0"/>
              <a:t>Do I need a </a:t>
            </a:r>
            <a:r>
              <a:rPr lang="en-US" sz="1400" b="1" dirty="0"/>
              <a:t>UPS</a:t>
            </a:r>
            <a:r>
              <a:rPr lang="en-US" sz="1400" dirty="0"/>
              <a:t>?</a:t>
            </a:r>
          </a:p>
        </p:txBody>
      </p:sp>
      <p:sp>
        <p:nvSpPr>
          <p:cNvPr id="90" name="TextBox 89">
            <a:extLst>
              <a:ext uri="{FF2B5EF4-FFF2-40B4-BE49-F238E27FC236}">
                <a16:creationId xmlns:a16="http://schemas.microsoft.com/office/drawing/2014/main" id="{DAE22D34-B75D-4780-AF4B-AB21B2EC3193}"/>
              </a:ext>
            </a:extLst>
          </p:cNvPr>
          <p:cNvSpPr txBox="1"/>
          <p:nvPr/>
        </p:nvSpPr>
        <p:spPr>
          <a:xfrm>
            <a:off x="1386567" y="5770394"/>
            <a:ext cx="1944314" cy="523220"/>
          </a:xfrm>
          <a:prstGeom prst="rect">
            <a:avLst/>
          </a:prstGeom>
          <a:noFill/>
        </p:spPr>
        <p:txBody>
          <a:bodyPr wrap="none" rtlCol="0">
            <a:spAutoFit/>
          </a:bodyPr>
          <a:lstStyle/>
          <a:p>
            <a:pPr algn="ctr"/>
            <a:r>
              <a:rPr lang="en-US" sz="1400" dirty="0"/>
              <a:t>It takes how long to</a:t>
            </a:r>
          </a:p>
          <a:p>
            <a:pPr algn="ctr"/>
            <a:r>
              <a:rPr lang="en-US" sz="1400" b="1" dirty="0"/>
              <a:t>provision</a:t>
            </a:r>
            <a:r>
              <a:rPr lang="en-US" sz="1400" dirty="0"/>
              <a:t> a new </a:t>
            </a:r>
            <a:r>
              <a:rPr lang="en-US" sz="1400" b="1" dirty="0"/>
              <a:t>server?</a:t>
            </a:r>
            <a:endParaRPr lang="en-US" sz="1400" dirty="0"/>
          </a:p>
        </p:txBody>
      </p:sp>
      <p:sp>
        <p:nvSpPr>
          <p:cNvPr id="91" name="TextBox 90">
            <a:extLst>
              <a:ext uri="{FF2B5EF4-FFF2-40B4-BE49-F238E27FC236}">
                <a16:creationId xmlns:a16="http://schemas.microsoft.com/office/drawing/2014/main" id="{ED81061B-8EE2-4320-8031-CA85292CD6B8}"/>
              </a:ext>
            </a:extLst>
          </p:cNvPr>
          <p:cNvSpPr txBox="1"/>
          <p:nvPr/>
        </p:nvSpPr>
        <p:spPr>
          <a:xfrm>
            <a:off x="3483966" y="2815929"/>
            <a:ext cx="1887312" cy="523220"/>
          </a:xfrm>
          <a:prstGeom prst="rect">
            <a:avLst/>
          </a:prstGeom>
          <a:noFill/>
        </p:spPr>
        <p:txBody>
          <a:bodyPr wrap="none" rtlCol="0">
            <a:spAutoFit/>
          </a:bodyPr>
          <a:lstStyle/>
          <a:p>
            <a:pPr algn="ctr"/>
            <a:r>
              <a:rPr lang="en-US" sz="1400" dirty="0"/>
              <a:t>Which packages should</a:t>
            </a:r>
          </a:p>
          <a:p>
            <a:pPr algn="ctr"/>
            <a:r>
              <a:rPr lang="en-US" sz="1400" dirty="0"/>
              <a:t>be on my </a:t>
            </a:r>
            <a:r>
              <a:rPr lang="en-US" sz="1400" b="1" dirty="0"/>
              <a:t>server</a:t>
            </a:r>
            <a:r>
              <a:rPr lang="en-US" sz="1400" dirty="0"/>
              <a:t>?</a:t>
            </a:r>
          </a:p>
        </p:txBody>
      </p:sp>
    </p:spTree>
    <p:extLst>
      <p:ext uri="{BB962C8B-B14F-4D97-AF65-F5344CB8AC3E}">
        <p14:creationId xmlns:p14="http://schemas.microsoft.com/office/powerpoint/2010/main" val="301058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afterEffect">
                                  <p:stCondLst>
                                    <p:cond delay="0"/>
                                  </p:stCondLst>
                                  <p:childTnLst>
                                    <p:animMotion origin="layout" path="M 1.45833E-6 2.59259E-6 L 0.00091 -0.22847 " pathEditMode="relative" rAng="0" ptsTypes="AA">
                                      <p:cBhvr>
                                        <p:cTn id="6" dur="500" fill="hold"/>
                                        <p:tgtEl>
                                          <p:spTgt spid="14"/>
                                        </p:tgtEl>
                                        <p:attrNameLst>
                                          <p:attrName>ppt_x</p:attrName>
                                          <p:attrName>ppt_y</p:attrName>
                                        </p:attrNameLst>
                                      </p:cBhvr>
                                      <p:rCtr x="39" y="-11435"/>
                                    </p:animMotion>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par>
                          <p:cTn id="11" fill="hold">
                            <p:stCondLst>
                              <p:cond delay="1000"/>
                            </p:stCondLst>
                            <p:childTnLst>
                              <p:par>
                                <p:cTn id="12" presetID="1" presetClass="exit" presetSubtype="0" fill="hold" grpId="2" nodeType="afterEffect">
                                  <p:stCondLst>
                                    <p:cond delay="0"/>
                                  </p:stCondLst>
                                  <p:childTnLst>
                                    <p:set>
                                      <p:cBhvr>
                                        <p:cTn id="13" dur="1" fill="hold">
                                          <p:stCondLst>
                                            <p:cond delay="0"/>
                                          </p:stCondLst>
                                        </p:cTn>
                                        <p:tgtEl>
                                          <p:spTgt spid="1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0" nodeType="clickEffect">
                                  <p:stCondLst>
                                    <p:cond delay="0"/>
                                  </p:stCondLst>
                                  <p:childTnLst>
                                    <p:animMotion origin="layout" path="M 2.5E-6 -7.40741E-7 L -0.60261 0.30625 " pathEditMode="relative" rAng="0" ptsTypes="AA">
                                      <p:cBhvr>
                                        <p:cTn id="17" dur="500" fill="hold"/>
                                        <p:tgtEl>
                                          <p:spTgt spid="72"/>
                                        </p:tgtEl>
                                        <p:attrNameLst>
                                          <p:attrName>ppt_x</p:attrName>
                                          <p:attrName>ppt_y</p:attrName>
                                        </p:attrNameLst>
                                      </p:cBhvr>
                                      <p:rCtr x="-30130" y="15301"/>
                                    </p:animMotion>
                                  </p:childTnLst>
                                </p:cTn>
                              </p:par>
                              <p:par>
                                <p:cTn id="18" presetID="42" presetClass="path" presetSubtype="0" accel="50000" decel="50000" fill="hold" grpId="0" nodeType="withEffect">
                                  <p:stCondLst>
                                    <p:cond delay="0"/>
                                  </p:stCondLst>
                                  <p:childTnLst>
                                    <p:animMotion origin="layout" path="M 4.58333E-6 -3.7037E-6 L 0.1513 0.0669 " pathEditMode="relative" rAng="0" ptsTypes="AA">
                                      <p:cBhvr>
                                        <p:cTn id="19" dur="500" fill="hold"/>
                                        <p:tgtEl>
                                          <p:spTgt spid="86"/>
                                        </p:tgtEl>
                                        <p:attrNameLst>
                                          <p:attrName>ppt_x</p:attrName>
                                          <p:attrName>ppt_y</p:attrName>
                                        </p:attrNameLst>
                                      </p:cBhvr>
                                      <p:rCtr x="7565" y="3333"/>
                                    </p:animMotion>
                                  </p:childTnLst>
                                </p:cTn>
                              </p:par>
                              <p:par>
                                <p:cTn id="20" presetID="42" presetClass="path" presetSubtype="0" accel="50000" decel="50000" fill="hold" grpId="0" nodeType="withEffect">
                                  <p:stCondLst>
                                    <p:cond delay="0"/>
                                  </p:stCondLst>
                                  <p:childTnLst>
                                    <p:animMotion origin="layout" path="M -1.875E-6 -3.33333E-6 L -0.41458 -0.20347 " pathEditMode="relative" rAng="0" ptsTypes="AA">
                                      <p:cBhvr>
                                        <p:cTn id="21" dur="500" fill="hold"/>
                                        <p:tgtEl>
                                          <p:spTgt spid="88"/>
                                        </p:tgtEl>
                                        <p:attrNameLst>
                                          <p:attrName>ppt_x</p:attrName>
                                          <p:attrName>ppt_y</p:attrName>
                                        </p:attrNameLst>
                                      </p:cBhvr>
                                      <p:rCtr x="-20729" y="-10185"/>
                                    </p:animMotion>
                                  </p:childTnLst>
                                </p:cTn>
                              </p:par>
                              <p:par>
                                <p:cTn id="22" presetID="42" presetClass="path" presetSubtype="0" accel="50000" decel="50000" fill="hold" grpId="0" nodeType="withEffect">
                                  <p:stCondLst>
                                    <p:cond delay="0"/>
                                  </p:stCondLst>
                                  <p:childTnLst>
                                    <p:animMotion origin="layout" path="M 6.25E-7 3.7037E-7 L 0.36914 -0.47431 " pathEditMode="relative" rAng="0" ptsTypes="AA">
                                      <p:cBhvr>
                                        <p:cTn id="23" dur="500" fill="hold"/>
                                        <p:tgtEl>
                                          <p:spTgt spid="83"/>
                                        </p:tgtEl>
                                        <p:attrNameLst>
                                          <p:attrName>ppt_x</p:attrName>
                                          <p:attrName>ppt_y</p:attrName>
                                        </p:attrNameLst>
                                      </p:cBhvr>
                                      <p:rCtr x="18451" y="-23727"/>
                                    </p:animMotion>
                                  </p:childTnLst>
                                </p:cTn>
                              </p:par>
                              <p:par>
                                <p:cTn id="24" presetID="42" presetClass="path" presetSubtype="0" accel="50000" decel="50000" fill="hold" grpId="0" nodeType="withEffect">
                                  <p:stCondLst>
                                    <p:cond delay="0"/>
                                  </p:stCondLst>
                                  <p:childTnLst>
                                    <p:animMotion origin="layout" path="M 2.29167E-6 -2.59259E-6 L 0.34505 -0.12662 " pathEditMode="relative" rAng="0" ptsTypes="AA">
                                      <p:cBhvr>
                                        <p:cTn id="25" dur="500" fill="hold"/>
                                        <p:tgtEl>
                                          <p:spTgt spid="76"/>
                                        </p:tgtEl>
                                        <p:attrNameLst>
                                          <p:attrName>ppt_x</p:attrName>
                                          <p:attrName>ppt_y</p:attrName>
                                        </p:attrNameLst>
                                      </p:cBhvr>
                                      <p:rCtr x="17253" y="-6343"/>
                                    </p:animMotion>
                                  </p:childTnLst>
                                </p:cTn>
                              </p:par>
                              <p:par>
                                <p:cTn id="26" presetID="42" presetClass="path" presetSubtype="0" accel="50000" decel="50000" fill="hold" grpId="0" nodeType="withEffect">
                                  <p:stCondLst>
                                    <p:cond delay="0"/>
                                  </p:stCondLst>
                                  <p:childTnLst>
                                    <p:animMotion origin="layout" path="M -1.04167E-6 -1.11111E-6 L -0.1819 0.32616 " pathEditMode="relative" rAng="0" ptsTypes="AA">
                                      <p:cBhvr>
                                        <p:cTn id="27" dur="500" fill="hold"/>
                                        <p:tgtEl>
                                          <p:spTgt spid="91"/>
                                        </p:tgtEl>
                                        <p:attrNameLst>
                                          <p:attrName>ppt_x</p:attrName>
                                          <p:attrName>ppt_y</p:attrName>
                                        </p:attrNameLst>
                                      </p:cBhvr>
                                      <p:rCtr x="-9102" y="16296"/>
                                    </p:animMotion>
                                  </p:childTnLst>
                                </p:cTn>
                              </p:par>
                              <p:par>
                                <p:cTn id="28" presetID="42" presetClass="path" presetSubtype="0" accel="50000" decel="50000" fill="hold" grpId="0" nodeType="withEffect">
                                  <p:stCondLst>
                                    <p:cond delay="0"/>
                                  </p:stCondLst>
                                  <p:childTnLst>
                                    <p:animMotion origin="layout" path="M 3.75E-6 -2.59259E-6 L 0.25612 -0.0868 " pathEditMode="relative" rAng="0" ptsTypes="AA">
                                      <p:cBhvr>
                                        <p:cTn id="29" dur="500" fill="hold"/>
                                        <p:tgtEl>
                                          <p:spTgt spid="75"/>
                                        </p:tgtEl>
                                        <p:attrNameLst>
                                          <p:attrName>ppt_x</p:attrName>
                                          <p:attrName>ppt_y</p:attrName>
                                        </p:attrNameLst>
                                      </p:cBhvr>
                                      <p:rCtr x="12799" y="-4352"/>
                                    </p:animMotion>
                                  </p:childTnLst>
                                </p:cTn>
                              </p:par>
                              <p:par>
                                <p:cTn id="30" presetID="42" presetClass="path" presetSubtype="0" accel="50000" decel="50000" fill="hold" grpId="0" nodeType="withEffect">
                                  <p:stCondLst>
                                    <p:cond delay="0"/>
                                  </p:stCondLst>
                                  <p:childTnLst>
                                    <p:animMotion origin="layout" path="M -2.70833E-6 -4.44444E-6 L 0.3944 0.47686 " pathEditMode="relative" rAng="0" ptsTypes="AA">
                                      <p:cBhvr>
                                        <p:cTn id="31" dur="500" fill="hold"/>
                                        <p:tgtEl>
                                          <p:spTgt spid="84"/>
                                        </p:tgtEl>
                                        <p:attrNameLst>
                                          <p:attrName>ppt_x</p:attrName>
                                          <p:attrName>ppt_y</p:attrName>
                                        </p:attrNameLst>
                                      </p:cBhvr>
                                      <p:rCtr x="19714" y="23843"/>
                                    </p:animMotion>
                                  </p:childTnLst>
                                </p:cTn>
                              </p:par>
                              <p:par>
                                <p:cTn id="32" presetID="42" presetClass="path" presetSubtype="0" accel="50000" decel="50000" fill="hold" grpId="0" nodeType="withEffect">
                                  <p:stCondLst>
                                    <p:cond delay="0"/>
                                  </p:stCondLst>
                                  <p:childTnLst>
                                    <p:animMotion origin="layout" path="M 2.70833E-6 -2.59259E-6 L 0.29245 0.40718 " pathEditMode="relative" rAng="0" ptsTypes="AA">
                                      <p:cBhvr>
                                        <p:cTn id="33" dur="500" fill="hold"/>
                                        <p:tgtEl>
                                          <p:spTgt spid="81"/>
                                        </p:tgtEl>
                                        <p:attrNameLst>
                                          <p:attrName>ppt_x</p:attrName>
                                          <p:attrName>ppt_y</p:attrName>
                                        </p:attrNameLst>
                                      </p:cBhvr>
                                      <p:rCtr x="14622" y="20347"/>
                                    </p:animMotion>
                                  </p:childTnLst>
                                </p:cTn>
                              </p:par>
                              <p:par>
                                <p:cTn id="34" presetID="42" presetClass="path" presetSubtype="0" accel="50000" decel="50000" fill="hold" grpId="0" nodeType="withEffect">
                                  <p:stCondLst>
                                    <p:cond delay="0"/>
                                  </p:stCondLst>
                                  <p:childTnLst>
                                    <p:animMotion origin="layout" path="M 1.45833E-6 -1.85185E-6 L 0.10338 -0.44375 " pathEditMode="relative" rAng="0" ptsTypes="AA">
                                      <p:cBhvr>
                                        <p:cTn id="35" dur="500" fill="hold"/>
                                        <p:tgtEl>
                                          <p:spTgt spid="80"/>
                                        </p:tgtEl>
                                        <p:attrNameLst>
                                          <p:attrName>ppt_x</p:attrName>
                                          <p:attrName>ppt_y</p:attrName>
                                        </p:attrNameLst>
                                      </p:cBhvr>
                                      <p:rCtr x="5169" y="-22199"/>
                                    </p:animMotion>
                                  </p:childTnLst>
                                </p:cTn>
                              </p:par>
                              <p:par>
                                <p:cTn id="36" presetID="10" presetClass="exit" presetSubtype="0" fill="hold" grpId="0" nodeType="withEffect">
                                  <p:stCondLst>
                                    <p:cond delay="0"/>
                                  </p:stCondLst>
                                  <p:childTnLst>
                                    <p:animEffect transition="out" filter="fade">
                                      <p:cBhvr>
                                        <p:cTn id="37" dur="500"/>
                                        <p:tgtEl>
                                          <p:spTgt spid="78"/>
                                        </p:tgtEl>
                                      </p:cBhvr>
                                    </p:animEffect>
                                    <p:set>
                                      <p:cBhvr>
                                        <p:cTn id="38" dur="1" fill="hold">
                                          <p:stCondLst>
                                            <p:cond delay="499"/>
                                          </p:stCondLst>
                                        </p:cTn>
                                        <p:tgtEl>
                                          <p:spTgt spid="78"/>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79"/>
                                        </p:tgtEl>
                                      </p:cBhvr>
                                    </p:animEffect>
                                    <p:set>
                                      <p:cBhvr>
                                        <p:cTn id="41" dur="1" fill="hold">
                                          <p:stCondLst>
                                            <p:cond delay="499"/>
                                          </p:stCondLst>
                                        </p:cTn>
                                        <p:tgtEl>
                                          <p:spTgt spid="79"/>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73"/>
                                        </p:tgtEl>
                                      </p:cBhvr>
                                    </p:animEffect>
                                    <p:set>
                                      <p:cBhvr>
                                        <p:cTn id="44" dur="1" fill="hold">
                                          <p:stCondLst>
                                            <p:cond delay="499"/>
                                          </p:stCondLst>
                                        </p:cTn>
                                        <p:tgtEl>
                                          <p:spTgt spid="73"/>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85"/>
                                        </p:tgtEl>
                                      </p:cBhvr>
                                    </p:animEffect>
                                    <p:set>
                                      <p:cBhvr>
                                        <p:cTn id="47" dur="1" fill="hold">
                                          <p:stCondLst>
                                            <p:cond delay="499"/>
                                          </p:stCondLst>
                                        </p:cTn>
                                        <p:tgtEl>
                                          <p:spTgt spid="85"/>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87"/>
                                        </p:tgtEl>
                                      </p:cBhvr>
                                    </p:animEffect>
                                    <p:set>
                                      <p:cBhvr>
                                        <p:cTn id="50" dur="1" fill="hold">
                                          <p:stCondLst>
                                            <p:cond delay="499"/>
                                          </p:stCondLst>
                                        </p:cTn>
                                        <p:tgtEl>
                                          <p:spTgt spid="87"/>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82"/>
                                        </p:tgtEl>
                                      </p:cBhvr>
                                    </p:animEffect>
                                    <p:set>
                                      <p:cBhvr>
                                        <p:cTn id="53" dur="1" fill="hold">
                                          <p:stCondLst>
                                            <p:cond delay="499"/>
                                          </p:stCondLst>
                                        </p:cTn>
                                        <p:tgtEl>
                                          <p:spTgt spid="82"/>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89"/>
                                        </p:tgtEl>
                                      </p:cBhvr>
                                    </p:animEffect>
                                    <p:set>
                                      <p:cBhvr>
                                        <p:cTn id="56" dur="1" fill="hold">
                                          <p:stCondLst>
                                            <p:cond delay="499"/>
                                          </p:stCondLst>
                                        </p:cTn>
                                        <p:tgtEl>
                                          <p:spTgt spid="89"/>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90"/>
                                        </p:tgtEl>
                                      </p:cBhvr>
                                    </p:animEffect>
                                    <p:set>
                                      <p:cBhvr>
                                        <p:cTn id="59" dur="1" fill="hold">
                                          <p:stCondLst>
                                            <p:cond delay="499"/>
                                          </p:stCondLst>
                                        </p:cTn>
                                        <p:tgtEl>
                                          <p:spTgt spid="90"/>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74"/>
                                        </p:tgtEl>
                                      </p:cBhvr>
                                    </p:animEffect>
                                    <p:set>
                                      <p:cBhvr>
                                        <p:cTn id="65" dur="1" fill="hold">
                                          <p:stCondLst>
                                            <p:cond delay="499"/>
                                          </p:stCondLst>
                                        </p:cTn>
                                        <p:tgtEl>
                                          <p:spTgt spid="74"/>
                                        </p:tgtEl>
                                        <p:attrNameLst>
                                          <p:attrName>style.visibility</p:attrName>
                                        </p:attrNameLst>
                                      </p:cBhvr>
                                      <p:to>
                                        <p:strVal val="hidden"/>
                                      </p:to>
                                    </p:set>
                                  </p:childTnLst>
                                </p:cTn>
                              </p:par>
                              <p:par>
                                <p:cTn id="66" presetID="10" presetClass="exit" presetSubtype="0" fill="hold" grpId="0" nodeType="withEffect">
                                  <p:stCondLst>
                                    <p:cond delay="0"/>
                                  </p:stCondLst>
                                  <p:childTnLst>
                                    <p:animEffect transition="out" filter="fade">
                                      <p:cBhvr>
                                        <p:cTn id="67" dur="500"/>
                                        <p:tgtEl>
                                          <p:spTgt spid="77"/>
                                        </p:tgtEl>
                                      </p:cBhvr>
                                    </p:animEffect>
                                    <p:set>
                                      <p:cBhvr>
                                        <p:cTn id="68" dur="1" fill="hold">
                                          <p:stCondLst>
                                            <p:cond delay="499"/>
                                          </p:stCondLst>
                                        </p:cTn>
                                        <p:tgtEl>
                                          <p:spTgt spid="77"/>
                                        </p:tgtEl>
                                        <p:attrNameLst>
                                          <p:attrName>style.visibility</p:attrName>
                                        </p:attrNameLst>
                                      </p:cBhvr>
                                      <p:to>
                                        <p:strVal val="hidden"/>
                                      </p:to>
                                    </p:set>
                                  </p:childTnLst>
                                </p:cTn>
                              </p:par>
                            </p:childTnLst>
                          </p:cTn>
                        </p:par>
                        <p:par>
                          <p:cTn id="69" fill="hold">
                            <p:stCondLst>
                              <p:cond delay="500"/>
                            </p:stCondLst>
                            <p:childTnLst>
                              <p:par>
                                <p:cTn id="70" presetID="1" presetClass="exit" presetSubtype="0" fill="hold" grpId="1" nodeType="afterEffect">
                                  <p:stCondLst>
                                    <p:cond delay="0"/>
                                  </p:stCondLst>
                                  <p:childTnLst>
                                    <p:set>
                                      <p:cBhvr>
                                        <p:cTn id="71" dur="1" fill="hold">
                                          <p:stCondLst>
                                            <p:cond delay="0"/>
                                          </p:stCondLst>
                                        </p:cTn>
                                        <p:tgtEl>
                                          <p:spTgt spid="72"/>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86"/>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88"/>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83"/>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76"/>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91"/>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75"/>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84"/>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81"/>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80"/>
                                        </p:tgtEl>
                                        <p:attrNameLst>
                                          <p:attrName>style.visibility</p:attrName>
                                        </p:attrNameLst>
                                      </p:cBhvr>
                                      <p:to>
                                        <p:strVal val="hidden"/>
                                      </p:to>
                                    </p:se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fade">
                                      <p:cBhvr>
                                        <p:cTn id="93" dur="500"/>
                                        <p:tgtEl>
                                          <p:spTgt spid="1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500"/>
                                        <p:tgtEl>
                                          <p:spTgt spid="1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fade">
                                      <p:cBhvr>
                                        <p:cTn id="105" dur="500"/>
                                        <p:tgtEl>
                                          <p:spTgt spid="21"/>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fade">
                                      <p:cBhvr>
                                        <p:cTn id="108" dur="500"/>
                                        <p:tgtEl>
                                          <p:spTgt spid="2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500"/>
                                        <p:tgtEl>
                                          <p:spTgt spid="2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6"/>
                                        </p:tgtEl>
                                        <p:attrNameLst>
                                          <p:attrName>style.visibility</p:attrName>
                                        </p:attrNameLst>
                                      </p:cBhvr>
                                      <p:to>
                                        <p:strVal val="visible"/>
                                      </p:to>
                                    </p:set>
                                    <p:animEffect transition="in" filter="fade">
                                      <p:cBhvr>
                                        <p:cTn id="114" dur="500"/>
                                        <p:tgtEl>
                                          <p:spTgt spid="2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500"/>
                                        <p:tgtEl>
                                          <p:spTgt spid="2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animBg="1"/>
      <p:bldP spid="14" grpId="2" animBg="1"/>
      <p:bldP spid="13" grpId="0" animBg="1"/>
      <p:bldP spid="15" grpId="0"/>
      <p:bldP spid="16" grpId="0"/>
      <p:bldP spid="18" grpId="0"/>
      <p:bldP spid="20" grpId="0"/>
      <p:bldP spid="21" grpId="0"/>
      <p:bldP spid="22" grpId="0"/>
      <p:bldP spid="23" grpId="0"/>
      <p:bldP spid="24" grpId="0"/>
      <p:bldP spid="25" grpId="0"/>
      <p:bldP spid="26" grpId="0"/>
      <p:bldP spid="71" grpId="0"/>
      <p:bldP spid="72" grpId="0"/>
      <p:bldP spid="72" grpId="1"/>
      <p:bldP spid="73" grpId="0"/>
      <p:bldP spid="74" grpId="0"/>
      <p:bldP spid="75" grpId="0"/>
      <p:bldP spid="75" grpId="1"/>
      <p:bldP spid="76" grpId="0"/>
      <p:bldP spid="76" grpId="1"/>
      <p:bldP spid="77" grpId="0"/>
      <p:bldP spid="78" grpId="0"/>
      <p:bldP spid="79" grpId="0"/>
      <p:bldP spid="80" grpId="0"/>
      <p:bldP spid="80" grpId="1"/>
      <p:bldP spid="81" grpId="0"/>
      <p:bldP spid="81" grpId="1"/>
      <p:bldP spid="82" grpId="0"/>
      <p:bldP spid="83" grpId="0"/>
      <p:bldP spid="83" grpId="1"/>
      <p:bldP spid="84" grpId="0"/>
      <p:bldP spid="84" grpId="1"/>
      <p:bldP spid="85" grpId="0"/>
      <p:bldP spid="86" grpId="0"/>
      <p:bldP spid="86" grpId="1"/>
      <p:bldP spid="87" grpId="0"/>
      <p:bldP spid="88" grpId="0"/>
      <p:bldP spid="88" grpId="1"/>
      <p:bldP spid="89" grpId="0"/>
      <p:bldP spid="90" grpId="0"/>
      <p:bldP spid="91" grpId="0"/>
      <p:bldP spid="91"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loud 12">
            <a:extLst>
              <a:ext uri="{FF2B5EF4-FFF2-40B4-BE49-F238E27FC236}">
                <a16:creationId xmlns:a16="http://schemas.microsoft.com/office/drawing/2014/main" id="{0695EF2B-E20A-4B21-A2CB-66B82740470F}"/>
              </a:ext>
            </a:extLst>
          </p:cNvPr>
          <p:cNvSpPr/>
          <p:nvPr/>
        </p:nvSpPr>
        <p:spPr>
          <a:xfrm>
            <a:off x="4995995" y="2647202"/>
            <a:ext cx="2187599" cy="161843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782074" cy="369332"/>
          </a:xfrm>
          <a:prstGeom prst="rect">
            <a:avLst/>
          </a:prstGeom>
          <a:noFill/>
        </p:spPr>
        <p:txBody>
          <a:bodyPr wrap="none" rtlCol="0">
            <a:spAutoFit/>
          </a:bodyPr>
          <a:lstStyle/>
          <a:p>
            <a:r>
              <a:rPr lang="en-US" dirty="0">
                <a:latin typeface="Kamerik205 8" panose="020B0803030600020004" pitchFamily="34" charset="0"/>
              </a:rPr>
              <a:t>PaaS</a:t>
            </a:r>
          </a:p>
        </p:txBody>
      </p:sp>
      <p:grpSp>
        <p:nvGrpSpPr>
          <p:cNvPr id="4" name="Group 3">
            <a:extLst>
              <a:ext uri="{FF2B5EF4-FFF2-40B4-BE49-F238E27FC236}">
                <a16:creationId xmlns:a16="http://schemas.microsoft.com/office/drawing/2014/main" id="{89F84E86-9E38-4985-8F65-FFB2460A04BE}"/>
              </a:ext>
            </a:extLst>
          </p:cNvPr>
          <p:cNvGrpSpPr/>
          <p:nvPr/>
        </p:nvGrpSpPr>
        <p:grpSpPr>
          <a:xfrm>
            <a:off x="2398511" y="3029521"/>
            <a:ext cx="1583138" cy="1198436"/>
            <a:chOff x="2398511" y="3029521"/>
            <a:chExt cx="1583138" cy="1198436"/>
          </a:xfrm>
        </p:grpSpPr>
        <p:pic>
          <p:nvPicPr>
            <p:cNvPr id="5" name="Picture 4" descr="See the source image">
              <a:extLst>
                <a:ext uri="{FF2B5EF4-FFF2-40B4-BE49-F238E27FC236}">
                  <a16:creationId xmlns:a16="http://schemas.microsoft.com/office/drawing/2014/main" id="{A2ABAA8D-78D6-4ED9-8E71-DCE6926C0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FE7E4C60-1275-4BBC-8823-51A9F0557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See the source image">
            <a:extLst>
              <a:ext uri="{FF2B5EF4-FFF2-40B4-BE49-F238E27FC236}">
                <a16:creationId xmlns:a16="http://schemas.microsoft.com/office/drawing/2014/main" id="{AD231BDE-7928-4C27-9327-E3A1CBD6F3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3559" y="2886559"/>
            <a:ext cx="1084882" cy="108488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7E601CD-4118-4E83-B7BD-BBAD9D230508}"/>
              </a:ext>
            </a:extLst>
          </p:cNvPr>
          <p:cNvGrpSpPr/>
          <p:nvPr/>
        </p:nvGrpSpPr>
        <p:grpSpPr>
          <a:xfrm>
            <a:off x="8321746" y="2900535"/>
            <a:ext cx="1731135" cy="1233310"/>
            <a:chOff x="8321746" y="2900535"/>
            <a:chExt cx="1731135" cy="1233310"/>
          </a:xfrm>
        </p:grpSpPr>
        <p:pic>
          <p:nvPicPr>
            <p:cNvPr id="9" name="Picture 10" descr="See the source image">
              <a:extLst>
                <a:ext uri="{FF2B5EF4-FFF2-40B4-BE49-F238E27FC236}">
                  <a16:creationId xmlns:a16="http://schemas.microsoft.com/office/drawing/2014/main" id="{0346E9A8-EFA2-42EA-AD1B-21506DFEE5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See the source image">
              <a:extLst>
                <a:ext uri="{FF2B5EF4-FFF2-40B4-BE49-F238E27FC236}">
                  <a16:creationId xmlns:a16="http://schemas.microsoft.com/office/drawing/2014/main" id="{BDD29477-BCF9-4CAB-AD0E-F82E5DD5978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See the source image">
              <a:extLst>
                <a:ext uri="{FF2B5EF4-FFF2-40B4-BE49-F238E27FC236}">
                  <a16:creationId xmlns:a16="http://schemas.microsoft.com/office/drawing/2014/main" id="{FFAD7923-B89E-40BB-B77D-72BDC3C317D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31A4A625-17DD-4435-80BC-29F832962741}"/>
              </a:ext>
            </a:extLst>
          </p:cNvPr>
          <p:cNvGrpSpPr/>
          <p:nvPr/>
        </p:nvGrpSpPr>
        <p:grpSpPr>
          <a:xfrm>
            <a:off x="3992699" y="1292876"/>
            <a:ext cx="4206601" cy="1023718"/>
            <a:chOff x="3992699" y="1292876"/>
            <a:chExt cx="4206601" cy="1023718"/>
          </a:xfrm>
        </p:grpSpPr>
        <p:sp>
          <p:nvSpPr>
            <p:cNvPr id="15" name="TextBox 14">
              <a:extLst>
                <a:ext uri="{FF2B5EF4-FFF2-40B4-BE49-F238E27FC236}">
                  <a16:creationId xmlns:a16="http://schemas.microsoft.com/office/drawing/2014/main" id="{51A3A128-8706-45DD-9C77-DC100CAF827D}"/>
                </a:ext>
              </a:extLst>
            </p:cNvPr>
            <p:cNvSpPr txBox="1"/>
            <p:nvPr/>
          </p:nvSpPr>
          <p:spPr>
            <a:xfrm>
              <a:off x="3992699" y="1292876"/>
              <a:ext cx="4206601" cy="307777"/>
            </a:xfrm>
            <a:prstGeom prst="rect">
              <a:avLst/>
            </a:prstGeom>
            <a:noFill/>
          </p:spPr>
          <p:txBody>
            <a:bodyPr wrap="none" rtlCol="0">
              <a:spAutoFit/>
            </a:bodyPr>
            <a:lstStyle/>
            <a:p>
              <a:pPr algn="ctr"/>
              <a:r>
                <a:rPr lang="en-US" sz="1400" dirty="0"/>
                <a:t>What is the right </a:t>
              </a:r>
              <a:r>
                <a:rPr lang="en-US" sz="1400" b="1" dirty="0"/>
                <a:t>size</a:t>
              </a:r>
              <a:r>
                <a:rPr lang="en-US" sz="1400" dirty="0"/>
                <a:t> of </a:t>
              </a:r>
              <a:r>
                <a:rPr lang="en-US" sz="1400" b="1" dirty="0"/>
                <a:t>servers</a:t>
              </a:r>
              <a:r>
                <a:rPr lang="en-US" sz="1400" dirty="0"/>
                <a:t> for my business needs?</a:t>
              </a:r>
            </a:p>
          </p:txBody>
        </p:sp>
        <p:sp>
          <p:nvSpPr>
            <p:cNvPr id="16" name="TextBox 15">
              <a:extLst>
                <a:ext uri="{FF2B5EF4-FFF2-40B4-BE49-F238E27FC236}">
                  <a16:creationId xmlns:a16="http://schemas.microsoft.com/office/drawing/2014/main" id="{94EB28A6-3E68-4B90-BB12-17A1801146EB}"/>
                </a:ext>
              </a:extLst>
            </p:cNvPr>
            <p:cNvSpPr txBox="1"/>
            <p:nvPr/>
          </p:nvSpPr>
          <p:spPr>
            <a:xfrm>
              <a:off x="4645730" y="1532233"/>
              <a:ext cx="2900538" cy="307777"/>
            </a:xfrm>
            <a:prstGeom prst="rect">
              <a:avLst/>
            </a:prstGeom>
            <a:noFill/>
          </p:spPr>
          <p:txBody>
            <a:bodyPr wrap="none" rtlCol="0">
              <a:spAutoFit/>
            </a:bodyPr>
            <a:lstStyle/>
            <a:p>
              <a:pPr algn="ctr"/>
              <a:r>
                <a:rPr lang="en-US" sz="1400" dirty="0"/>
                <a:t>How can I increase </a:t>
              </a:r>
              <a:r>
                <a:rPr lang="en-US" sz="1400" b="1" dirty="0"/>
                <a:t>server</a:t>
              </a:r>
              <a:r>
                <a:rPr lang="en-US" sz="1400" dirty="0"/>
                <a:t> utilization?</a:t>
              </a:r>
            </a:p>
          </p:txBody>
        </p:sp>
        <p:sp>
          <p:nvSpPr>
            <p:cNvPr id="18" name="TextBox 17">
              <a:extLst>
                <a:ext uri="{FF2B5EF4-FFF2-40B4-BE49-F238E27FC236}">
                  <a16:creationId xmlns:a16="http://schemas.microsoft.com/office/drawing/2014/main" id="{167484A0-703B-4E1C-BB68-93B470BB2FD2}"/>
                </a:ext>
              </a:extLst>
            </p:cNvPr>
            <p:cNvSpPr txBox="1"/>
            <p:nvPr/>
          </p:nvSpPr>
          <p:spPr>
            <a:xfrm>
              <a:off x="4925197" y="1769460"/>
              <a:ext cx="2341603" cy="307777"/>
            </a:xfrm>
            <a:prstGeom prst="rect">
              <a:avLst/>
            </a:prstGeom>
            <a:noFill/>
          </p:spPr>
          <p:txBody>
            <a:bodyPr wrap="none" rtlCol="0">
              <a:spAutoFit/>
            </a:bodyPr>
            <a:lstStyle/>
            <a:p>
              <a:pPr algn="ctr"/>
              <a:r>
                <a:rPr lang="en-US" sz="1400" dirty="0"/>
                <a:t>How </a:t>
              </a:r>
              <a:r>
                <a:rPr lang="en-US" sz="1400" b="1" dirty="0"/>
                <a:t>many</a:t>
              </a:r>
              <a:r>
                <a:rPr lang="en-US" sz="1400" dirty="0"/>
                <a:t> servers do I need?</a:t>
              </a:r>
            </a:p>
          </p:txBody>
        </p:sp>
        <p:sp>
          <p:nvSpPr>
            <p:cNvPr id="20" name="TextBox 19">
              <a:extLst>
                <a:ext uri="{FF2B5EF4-FFF2-40B4-BE49-F238E27FC236}">
                  <a16:creationId xmlns:a16="http://schemas.microsoft.com/office/drawing/2014/main" id="{E0A70210-E994-4874-A92E-D92CD1C60BAF}"/>
                </a:ext>
              </a:extLst>
            </p:cNvPr>
            <p:cNvSpPr txBox="1"/>
            <p:nvPr/>
          </p:nvSpPr>
          <p:spPr>
            <a:xfrm>
              <a:off x="4833685" y="2008817"/>
              <a:ext cx="2502545"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application?</a:t>
              </a:r>
            </a:p>
          </p:txBody>
        </p:sp>
      </p:grpSp>
      <p:sp>
        <p:nvSpPr>
          <p:cNvPr id="21" name="TextBox 20">
            <a:extLst>
              <a:ext uri="{FF2B5EF4-FFF2-40B4-BE49-F238E27FC236}">
                <a16:creationId xmlns:a16="http://schemas.microsoft.com/office/drawing/2014/main" id="{E74BC1B4-2DFA-4F7E-B945-3E4772BF8E09}"/>
              </a:ext>
            </a:extLst>
          </p:cNvPr>
          <p:cNvSpPr txBox="1"/>
          <p:nvPr/>
        </p:nvSpPr>
        <p:spPr>
          <a:xfrm>
            <a:off x="807254" y="4530846"/>
            <a:ext cx="2940805" cy="307777"/>
          </a:xfrm>
          <a:prstGeom prst="rect">
            <a:avLst/>
          </a:prstGeom>
          <a:noFill/>
        </p:spPr>
        <p:txBody>
          <a:bodyPr wrap="none" rtlCol="0">
            <a:spAutoFit/>
          </a:bodyPr>
          <a:lstStyle/>
          <a:p>
            <a:pPr algn="ctr"/>
            <a:r>
              <a:rPr lang="en-US" sz="1400" dirty="0"/>
              <a:t>How often should I </a:t>
            </a:r>
            <a:r>
              <a:rPr lang="en-US" sz="1400" b="1" dirty="0"/>
              <a:t>patch</a:t>
            </a:r>
            <a:r>
              <a:rPr lang="en-US" sz="1400" dirty="0"/>
              <a:t> my </a:t>
            </a:r>
            <a:r>
              <a:rPr lang="en-US" sz="1400" b="1" dirty="0"/>
              <a:t>servers</a:t>
            </a:r>
            <a:r>
              <a:rPr lang="en-US" sz="1400" dirty="0"/>
              <a:t>?</a:t>
            </a:r>
          </a:p>
        </p:txBody>
      </p:sp>
      <p:sp>
        <p:nvSpPr>
          <p:cNvPr id="22" name="TextBox 21">
            <a:extLst>
              <a:ext uri="{FF2B5EF4-FFF2-40B4-BE49-F238E27FC236}">
                <a16:creationId xmlns:a16="http://schemas.microsoft.com/office/drawing/2014/main" id="{A2645397-1108-4380-9347-3624081C0352}"/>
              </a:ext>
            </a:extLst>
          </p:cNvPr>
          <p:cNvSpPr txBox="1"/>
          <p:nvPr/>
        </p:nvSpPr>
        <p:spPr>
          <a:xfrm>
            <a:off x="781198" y="4838623"/>
            <a:ext cx="2992935" cy="307777"/>
          </a:xfrm>
          <a:prstGeom prst="rect">
            <a:avLst/>
          </a:prstGeom>
          <a:noFill/>
        </p:spPr>
        <p:txBody>
          <a:bodyPr wrap="none" rtlCol="0">
            <a:spAutoFit/>
          </a:bodyPr>
          <a:lstStyle/>
          <a:p>
            <a:pPr algn="ctr"/>
            <a:r>
              <a:rPr lang="en-US" sz="1400" dirty="0"/>
              <a:t>How often should I </a:t>
            </a:r>
            <a:r>
              <a:rPr lang="en-US" sz="1400" b="1" dirty="0"/>
              <a:t>backup</a:t>
            </a:r>
            <a:r>
              <a:rPr lang="en-US" sz="1400" dirty="0"/>
              <a:t> my </a:t>
            </a:r>
            <a:r>
              <a:rPr lang="en-US" sz="1400" b="1" dirty="0"/>
              <a:t>server</a:t>
            </a:r>
            <a:r>
              <a:rPr lang="en-US" sz="1400" dirty="0"/>
              <a:t>?</a:t>
            </a:r>
          </a:p>
        </p:txBody>
      </p:sp>
      <p:sp>
        <p:nvSpPr>
          <p:cNvPr id="23" name="TextBox 22">
            <a:extLst>
              <a:ext uri="{FF2B5EF4-FFF2-40B4-BE49-F238E27FC236}">
                <a16:creationId xmlns:a16="http://schemas.microsoft.com/office/drawing/2014/main" id="{77867B89-EB2A-4D42-8AC4-7F28FF8A2995}"/>
              </a:ext>
            </a:extLst>
          </p:cNvPr>
          <p:cNvSpPr txBox="1"/>
          <p:nvPr/>
        </p:nvSpPr>
        <p:spPr>
          <a:xfrm>
            <a:off x="702298" y="5141512"/>
            <a:ext cx="3202864" cy="307777"/>
          </a:xfrm>
          <a:prstGeom prst="rect">
            <a:avLst/>
          </a:prstGeom>
          <a:noFill/>
        </p:spPr>
        <p:txBody>
          <a:bodyPr wrap="none" rtlCol="0">
            <a:spAutoFit/>
          </a:bodyPr>
          <a:lstStyle/>
          <a:p>
            <a:pPr algn="ctr"/>
            <a:r>
              <a:rPr lang="en-US" sz="1400" dirty="0"/>
              <a:t>Which </a:t>
            </a:r>
            <a:r>
              <a:rPr lang="en-US" sz="1400" b="1" dirty="0"/>
              <a:t>packages</a:t>
            </a:r>
            <a:r>
              <a:rPr lang="en-US" sz="1400" dirty="0"/>
              <a:t> should be on my </a:t>
            </a:r>
            <a:r>
              <a:rPr lang="en-US" sz="1400" b="1" dirty="0"/>
              <a:t>server</a:t>
            </a:r>
            <a:r>
              <a:rPr lang="en-US" sz="1400" dirty="0"/>
              <a:t>?</a:t>
            </a:r>
          </a:p>
        </p:txBody>
      </p:sp>
      <p:sp>
        <p:nvSpPr>
          <p:cNvPr id="24" name="TextBox 23">
            <a:extLst>
              <a:ext uri="{FF2B5EF4-FFF2-40B4-BE49-F238E27FC236}">
                <a16:creationId xmlns:a16="http://schemas.microsoft.com/office/drawing/2014/main" id="{9D07DD39-ACA2-4C67-A1AF-BEA45765DEAB}"/>
              </a:ext>
            </a:extLst>
          </p:cNvPr>
          <p:cNvSpPr txBox="1"/>
          <p:nvPr/>
        </p:nvSpPr>
        <p:spPr>
          <a:xfrm>
            <a:off x="7996521" y="4376957"/>
            <a:ext cx="3172022" cy="307777"/>
          </a:xfrm>
          <a:prstGeom prst="rect">
            <a:avLst/>
          </a:prstGeom>
          <a:noFill/>
        </p:spPr>
        <p:txBody>
          <a:bodyPr wrap="none" rtlCol="0">
            <a:spAutoFit/>
          </a:bodyPr>
          <a:lstStyle/>
          <a:p>
            <a:pPr algn="ctr"/>
            <a:r>
              <a:rPr lang="en-US" sz="1400" dirty="0"/>
              <a:t>How do I </a:t>
            </a:r>
            <a:r>
              <a:rPr lang="en-US" sz="1400" b="1" dirty="0"/>
              <a:t>deploy</a:t>
            </a:r>
            <a:r>
              <a:rPr lang="en-US" sz="1400" dirty="0"/>
              <a:t> new </a:t>
            </a:r>
            <a:r>
              <a:rPr lang="en-US" sz="1400" b="1" dirty="0"/>
              <a:t>code</a:t>
            </a:r>
            <a:r>
              <a:rPr lang="en-US" sz="1400" dirty="0"/>
              <a:t> to my </a:t>
            </a:r>
            <a:r>
              <a:rPr lang="en-US" sz="1400" b="1" dirty="0"/>
              <a:t>server</a:t>
            </a:r>
            <a:r>
              <a:rPr lang="en-US" sz="1400" dirty="0"/>
              <a:t>?</a:t>
            </a:r>
          </a:p>
        </p:txBody>
      </p:sp>
      <p:sp>
        <p:nvSpPr>
          <p:cNvPr id="25" name="TextBox 24">
            <a:extLst>
              <a:ext uri="{FF2B5EF4-FFF2-40B4-BE49-F238E27FC236}">
                <a16:creationId xmlns:a16="http://schemas.microsoft.com/office/drawing/2014/main" id="{73DFABEF-ADCB-41C9-BB39-7DE03613E808}"/>
              </a:ext>
            </a:extLst>
          </p:cNvPr>
          <p:cNvSpPr txBox="1"/>
          <p:nvPr/>
        </p:nvSpPr>
        <p:spPr>
          <a:xfrm>
            <a:off x="7732407" y="4684734"/>
            <a:ext cx="3700245" cy="307777"/>
          </a:xfrm>
          <a:prstGeom prst="rect">
            <a:avLst/>
          </a:prstGeom>
          <a:noFill/>
        </p:spPr>
        <p:txBody>
          <a:bodyPr wrap="none" rtlCol="0">
            <a:spAutoFit/>
          </a:bodyPr>
          <a:lstStyle/>
          <a:p>
            <a:pPr algn="ctr"/>
            <a:r>
              <a:rPr lang="en-US" sz="1400" dirty="0"/>
              <a:t>How do I keep the </a:t>
            </a:r>
            <a:r>
              <a:rPr lang="en-US" sz="1400" b="1" dirty="0"/>
              <a:t>operating system</a:t>
            </a:r>
            <a:r>
              <a:rPr lang="en-US" sz="1400" dirty="0"/>
              <a:t> up to date?</a:t>
            </a:r>
          </a:p>
        </p:txBody>
      </p:sp>
      <p:sp>
        <p:nvSpPr>
          <p:cNvPr id="26" name="TextBox 25">
            <a:extLst>
              <a:ext uri="{FF2B5EF4-FFF2-40B4-BE49-F238E27FC236}">
                <a16:creationId xmlns:a16="http://schemas.microsoft.com/office/drawing/2014/main" id="{A6246B64-1353-4B32-966F-AFEE25A4B922}"/>
              </a:ext>
            </a:extLst>
          </p:cNvPr>
          <p:cNvSpPr txBox="1"/>
          <p:nvPr/>
        </p:nvSpPr>
        <p:spPr>
          <a:xfrm>
            <a:off x="8361272" y="5026308"/>
            <a:ext cx="2442528" cy="307777"/>
          </a:xfrm>
          <a:prstGeom prst="rect">
            <a:avLst/>
          </a:prstGeom>
          <a:noFill/>
        </p:spPr>
        <p:txBody>
          <a:bodyPr wrap="none" rtlCol="0">
            <a:spAutoFit/>
          </a:bodyPr>
          <a:lstStyle/>
          <a:p>
            <a:pPr algn="ctr"/>
            <a:r>
              <a:rPr lang="en-US" sz="1400" dirty="0"/>
              <a:t>Who </a:t>
            </a:r>
            <a:r>
              <a:rPr lang="en-US" sz="1400" b="1" dirty="0"/>
              <a:t>monitors</a:t>
            </a:r>
            <a:r>
              <a:rPr lang="en-US" sz="1400" dirty="0"/>
              <a:t> my application?</a:t>
            </a:r>
          </a:p>
        </p:txBody>
      </p:sp>
      <p:pic>
        <p:nvPicPr>
          <p:cNvPr id="7170" name="Picture 2" descr="See the source image">
            <a:extLst>
              <a:ext uri="{FF2B5EF4-FFF2-40B4-BE49-F238E27FC236}">
                <a16:creationId xmlns:a16="http://schemas.microsoft.com/office/drawing/2014/main" id="{0A7D1D5B-54CC-415B-B3CC-28A1BDC7F87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957" t="8039" r="16858" b="7950"/>
          <a:stretch/>
        </p:blipFill>
        <p:spPr bwMode="auto">
          <a:xfrm>
            <a:off x="5585994" y="2886559"/>
            <a:ext cx="1111499" cy="1082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0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after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170"/>
                                        </p:tgtEl>
                                        <p:attrNameLst>
                                          <p:attrName>style.visibility</p:attrName>
                                        </p:attrNameLst>
                                      </p:cBhvr>
                                      <p:to>
                                        <p:strVal val="visible"/>
                                      </p:to>
                                    </p:set>
                                    <p:animEffect transition="in" filter="dissolve">
                                      <p:cBhvr>
                                        <p:cTn id="11" dur="500"/>
                                        <p:tgtEl>
                                          <p:spTgt spid="717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6" presetClass="emph" presetSubtype="0" fill="hold" nodeType="clickEffect">
                                  <p:stCondLst>
                                    <p:cond delay="0"/>
                                  </p:stCondLst>
                                  <p:childTnLst>
                                    <p:animEffect transition="out" filter="fade">
                                      <p:cBhvr>
                                        <p:cTn id="35" dur="500" tmFilter="0, 0; .2, .5; .8, .5; 1, 0"/>
                                        <p:tgtEl>
                                          <p:spTgt spid="12"/>
                                        </p:tgtEl>
                                      </p:cBhvr>
                                    </p:animEffect>
                                    <p:animScale>
                                      <p:cBhvr>
                                        <p:cTn id="36"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1470915" cy="369332"/>
          </a:xfrm>
          <a:prstGeom prst="rect">
            <a:avLst/>
          </a:prstGeom>
          <a:noFill/>
        </p:spPr>
        <p:txBody>
          <a:bodyPr wrap="none" rtlCol="0">
            <a:spAutoFit/>
          </a:bodyPr>
          <a:lstStyle/>
          <a:p>
            <a:r>
              <a:rPr lang="en-US" dirty="0">
                <a:latin typeface="Kamerik205 8" panose="020B0803030600020004" pitchFamily="34" charset="0"/>
              </a:rPr>
              <a:t>Serverless</a:t>
            </a:r>
          </a:p>
        </p:txBody>
      </p:sp>
      <p:grpSp>
        <p:nvGrpSpPr>
          <p:cNvPr id="4" name="Group 3">
            <a:extLst>
              <a:ext uri="{FF2B5EF4-FFF2-40B4-BE49-F238E27FC236}">
                <a16:creationId xmlns:a16="http://schemas.microsoft.com/office/drawing/2014/main" id="{89F84E86-9E38-4985-8F65-FFB2460A04BE}"/>
              </a:ext>
            </a:extLst>
          </p:cNvPr>
          <p:cNvGrpSpPr/>
          <p:nvPr/>
        </p:nvGrpSpPr>
        <p:grpSpPr>
          <a:xfrm>
            <a:off x="2398511" y="3029521"/>
            <a:ext cx="1583138" cy="1198436"/>
            <a:chOff x="2398511" y="3029521"/>
            <a:chExt cx="1583138" cy="1198436"/>
          </a:xfrm>
        </p:grpSpPr>
        <p:pic>
          <p:nvPicPr>
            <p:cNvPr id="5" name="Picture 4" descr="See the source image">
              <a:extLst>
                <a:ext uri="{FF2B5EF4-FFF2-40B4-BE49-F238E27FC236}">
                  <a16:creationId xmlns:a16="http://schemas.microsoft.com/office/drawing/2014/main" id="{A2ABAA8D-78D6-4ED9-8E71-DCE6926C0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FE7E4C60-1275-4BBC-8823-51A9F0557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7E601CD-4118-4E83-B7BD-BBAD9D230508}"/>
              </a:ext>
            </a:extLst>
          </p:cNvPr>
          <p:cNvGrpSpPr/>
          <p:nvPr/>
        </p:nvGrpSpPr>
        <p:grpSpPr>
          <a:xfrm>
            <a:off x="8321746" y="2900535"/>
            <a:ext cx="1731135" cy="1233310"/>
            <a:chOff x="8321746" y="2900535"/>
            <a:chExt cx="1731135" cy="1233310"/>
          </a:xfrm>
        </p:grpSpPr>
        <p:pic>
          <p:nvPicPr>
            <p:cNvPr id="9" name="Picture 10" descr="See the source image">
              <a:extLst>
                <a:ext uri="{FF2B5EF4-FFF2-40B4-BE49-F238E27FC236}">
                  <a16:creationId xmlns:a16="http://schemas.microsoft.com/office/drawing/2014/main" id="{0346E9A8-EFA2-42EA-AD1B-21506DFEE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See the source image">
              <a:extLst>
                <a:ext uri="{FF2B5EF4-FFF2-40B4-BE49-F238E27FC236}">
                  <a16:creationId xmlns:a16="http://schemas.microsoft.com/office/drawing/2014/main" id="{BDD29477-BCF9-4CAB-AD0E-F82E5DD597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See the source image">
              <a:extLst>
                <a:ext uri="{FF2B5EF4-FFF2-40B4-BE49-F238E27FC236}">
                  <a16:creationId xmlns:a16="http://schemas.microsoft.com/office/drawing/2014/main" id="{FFAD7923-B89E-40BB-B77D-72BDC3C317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Cloud 12">
            <a:extLst>
              <a:ext uri="{FF2B5EF4-FFF2-40B4-BE49-F238E27FC236}">
                <a16:creationId xmlns:a16="http://schemas.microsoft.com/office/drawing/2014/main" id="{0695EF2B-E20A-4B21-A2CB-66B82740470F}"/>
              </a:ext>
            </a:extLst>
          </p:cNvPr>
          <p:cNvSpPr/>
          <p:nvPr/>
        </p:nvSpPr>
        <p:spPr>
          <a:xfrm>
            <a:off x="4995995" y="2647202"/>
            <a:ext cx="2187599" cy="161843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7170" name="Picture 2" descr="See the source image">
            <a:extLst>
              <a:ext uri="{FF2B5EF4-FFF2-40B4-BE49-F238E27FC236}">
                <a16:creationId xmlns:a16="http://schemas.microsoft.com/office/drawing/2014/main" id="{0A7D1D5B-54CC-415B-B3CC-28A1BDC7F87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957" t="8039" r="16858" b="7950"/>
          <a:stretch/>
        </p:blipFill>
        <p:spPr bwMode="auto">
          <a:xfrm>
            <a:off x="5585994" y="2886559"/>
            <a:ext cx="1111499" cy="108239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1A4A625-17DD-4435-80BC-29F832962741}"/>
              </a:ext>
            </a:extLst>
          </p:cNvPr>
          <p:cNvGrpSpPr/>
          <p:nvPr/>
        </p:nvGrpSpPr>
        <p:grpSpPr>
          <a:xfrm>
            <a:off x="3992699" y="1292876"/>
            <a:ext cx="4206601" cy="1023718"/>
            <a:chOff x="3992699" y="1292876"/>
            <a:chExt cx="4206601" cy="1023718"/>
          </a:xfrm>
        </p:grpSpPr>
        <p:sp>
          <p:nvSpPr>
            <p:cNvPr id="15" name="TextBox 14">
              <a:extLst>
                <a:ext uri="{FF2B5EF4-FFF2-40B4-BE49-F238E27FC236}">
                  <a16:creationId xmlns:a16="http://schemas.microsoft.com/office/drawing/2014/main" id="{51A3A128-8706-45DD-9C77-DC100CAF827D}"/>
                </a:ext>
              </a:extLst>
            </p:cNvPr>
            <p:cNvSpPr txBox="1"/>
            <p:nvPr/>
          </p:nvSpPr>
          <p:spPr>
            <a:xfrm>
              <a:off x="3992699" y="1292876"/>
              <a:ext cx="4206601" cy="307777"/>
            </a:xfrm>
            <a:prstGeom prst="rect">
              <a:avLst/>
            </a:prstGeom>
            <a:noFill/>
          </p:spPr>
          <p:txBody>
            <a:bodyPr wrap="none" rtlCol="0">
              <a:spAutoFit/>
            </a:bodyPr>
            <a:lstStyle/>
            <a:p>
              <a:pPr algn="ctr"/>
              <a:r>
                <a:rPr lang="en-US" sz="1400" dirty="0"/>
                <a:t>What is the right </a:t>
              </a:r>
              <a:r>
                <a:rPr lang="en-US" sz="1400" b="1" dirty="0"/>
                <a:t>size</a:t>
              </a:r>
              <a:r>
                <a:rPr lang="en-US" sz="1400" dirty="0"/>
                <a:t> of </a:t>
              </a:r>
              <a:r>
                <a:rPr lang="en-US" sz="1400" b="1" dirty="0"/>
                <a:t>servers</a:t>
              </a:r>
              <a:r>
                <a:rPr lang="en-US" sz="1400" dirty="0"/>
                <a:t> for my business needs?</a:t>
              </a:r>
            </a:p>
          </p:txBody>
        </p:sp>
        <p:sp>
          <p:nvSpPr>
            <p:cNvPr id="16" name="TextBox 15">
              <a:extLst>
                <a:ext uri="{FF2B5EF4-FFF2-40B4-BE49-F238E27FC236}">
                  <a16:creationId xmlns:a16="http://schemas.microsoft.com/office/drawing/2014/main" id="{94EB28A6-3E68-4B90-BB12-17A1801146EB}"/>
                </a:ext>
              </a:extLst>
            </p:cNvPr>
            <p:cNvSpPr txBox="1"/>
            <p:nvPr/>
          </p:nvSpPr>
          <p:spPr>
            <a:xfrm>
              <a:off x="4645730" y="1532233"/>
              <a:ext cx="2900538" cy="307777"/>
            </a:xfrm>
            <a:prstGeom prst="rect">
              <a:avLst/>
            </a:prstGeom>
            <a:noFill/>
          </p:spPr>
          <p:txBody>
            <a:bodyPr wrap="none" rtlCol="0">
              <a:spAutoFit/>
            </a:bodyPr>
            <a:lstStyle/>
            <a:p>
              <a:pPr algn="ctr"/>
              <a:r>
                <a:rPr lang="en-US" sz="1400" dirty="0"/>
                <a:t>How can I increase </a:t>
              </a:r>
              <a:r>
                <a:rPr lang="en-US" sz="1400" b="1" dirty="0"/>
                <a:t>server</a:t>
              </a:r>
              <a:r>
                <a:rPr lang="en-US" sz="1400" dirty="0"/>
                <a:t> utilization?</a:t>
              </a:r>
            </a:p>
          </p:txBody>
        </p:sp>
        <p:sp>
          <p:nvSpPr>
            <p:cNvPr id="18" name="TextBox 17">
              <a:extLst>
                <a:ext uri="{FF2B5EF4-FFF2-40B4-BE49-F238E27FC236}">
                  <a16:creationId xmlns:a16="http://schemas.microsoft.com/office/drawing/2014/main" id="{167484A0-703B-4E1C-BB68-93B470BB2FD2}"/>
                </a:ext>
              </a:extLst>
            </p:cNvPr>
            <p:cNvSpPr txBox="1"/>
            <p:nvPr/>
          </p:nvSpPr>
          <p:spPr>
            <a:xfrm>
              <a:off x="4925197" y="1769460"/>
              <a:ext cx="2341603" cy="307777"/>
            </a:xfrm>
            <a:prstGeom prst="rect">
              <a:avLst/>
            </a:prstGeom>
            <a:noFill/>
          </p:spPr>
          <p:txBody>
            <a:bodyPr wrap="none" rtlCol="0">
              <a:spAutoFit/>
            </a:bodyPr>
            <a:lstStyle/>
            <a:p>
              <a:pPr algn="ctr"/>
              <a:r>
                <a:rPr lang="en-US" sz="1400" dirty="0"/>
                <a:t>How </a:t>
              </a:r>
              <a:r>
                <a:rPr lang="en-US" sz="1400" b="1" dirty="0"/>
                <a:t>many</a:t>
              </a:r>
              <a:r>
                <a:rPr lang="en-US" sz="1400" dirty="0"/>
                <a:t> servers do I need?</a:t>
              </a:r>
            </a:p>
          </p:txBody>
        </p:sp>
        <p:sp>
          <p:nvSpPr>
            <p:cNvPr id="20" name="TextBox 19">
              <a:extLst>
                <a:ext uri="{FF2B5EF4-FFF2-40B4-BE49-F238E27FC236}">
                  <a16:creationId xmlns:a16="http://schemas.microsoft.com/office/drawing/2014/main" id="{E0A70210-E994-4874-A92E-D92CD1C60BAF}"/>
                </a:ext>
              </a:extLst>
            </p:cNvPr>
            <p:cNvSpPr txBox="1"/>
            <p:nvPr/>
          </p:nvSpPr>
          <p:spPr>
            <a:xfrm>
              <a:off x="4833685" y="2008817"/>
              <a:ext cx="2502545"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application?</a:t>
              </a:r>
            </a:p>
          </p:txBody>
        </p:sp>
      </p:grpSp>
      <p:sp>
        <p:nvSpPr>
          <p:cNvPr id="27" name="Rectangle 26">
            <a:extLst>
              <a:ext uri="{FF2B5EF4-FFF2-40B4-BE49-F238E27FC236}">
                <a16:creationId xmlns:a16="http://schemas.microsoft.com/office/drawing/2014/main" id="{B6A56839-553D-49D5-A94B-96335354F033}"/>
              </a:ext>
            </a:extLst>
          </p:cNvPr>
          <p:cNvSpPr/>
          <p:nvPr/>
        </p:nvSpPr>
        <p:spPr>
          <a:xfrm>
            <a:off x="7859828" y="327173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1" name="Rectangle 30">
            <a:extLst>
              <a:ext uri="{FF2B5EF4-FFF2-40B4-BE49-F238E27FC236}">
                <a16:creationId xmlns:a16="http://schemas.microsoft.com/office/drawing/2014/main" id="{F8C86675-0398-45E7-A684-512950946A4C}"/>
              </a:ext>
            </a:extLst>
          </p:cNvPr>
          <p:cNvSpPr/>
          <p:nvPr/>
        </p:nvSpPr>
        <p:spPr>
          <a:xfrm>
            <a:off x="3130183" y="324068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2" name="Rectangle 31">
            <a:extLst>
              <a:ext uri="{FF2B5EF4-FFF2-40B4-BE49-F238E27FC236}">
                <a16:creationId xmlns:a16="http://schemas.microsoft.com/office/drawing/2014/main" id="{F9B434C1-C68A-40BD-B2C9-0E4CCA0398B6}"/>
              </a:ext>
            </a:extLst>
          </p:cNvPr>
          <p:cNvSpPr/>
          <p:nvPr/>
        </p:nvSpPr>
        <p:spPr>
          <a:xfrm>
            <a:off x="4584657" y="344041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3" name="Rectangle 32">
            <a:extLst>
              <a:ext uri="{FF2B5EF4-FFF2-40B4-BE49-F238E27FC236}">
                <a16:creationId xmlns:a16="http://schemas.microsoft.com/office/drawing/2014/main" id="{0AB0447D-2D9A-452A-A29A-86F1F776F07F}"/>
              </a:ext>
            </a:extLst>
          </p:cNvPr>
          <p:cNvSpPr/>
          <p:nvPr/>
        </p:nvSpPr>
        <p:spPr>
          <a:xfrm>
            <a:off x="3519731" y="3911698"/>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4" name="Rectangle 33">
            <a:extLst>
              <a:ext uri="{FF2B5EF4-FFF2-40B4-BE49-F238E27FC236}">
                <a16:creationId xmlns:a16="http://schemas.microsoft.com/office/drawing/2014/main" id="{5E5AE32B-225B-4D11-84E8-4016BA74AB2A}"/>
              </a:ext>
            </a:extLst>
          </p:cNvPr>
          <p:cNvSpPr/>
          <p:nvPr/>
        </p:nvSpPr>
        <p:spPr>
          <a:xfrm>
            <a:off x="7008801" y="3679768"/>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5" name="Rectangle 34">
            <a:extLst>
              <a:ext uri="{FF2B5EF4-FFF2-40B4-BE49-F238E27FC236}">
                <a16:creationId xmlns:a16="http://schemas.microsoft.com/office/drawing/2014/main" id="{1CA2A7F0-BBF8-4BF8-B6B5-8929701CF350}"/>
              </a:ext>
            </a:extLst>
          </p:cNvPr>
          <p:cNvSpPr/>
          <p:nvPr/>
        </p:nvSpPr>
        <p:spPr>
          <a:xfrm>
            <a:off x="4192805" y="403371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6" name="Rectangle 35">
            <a:extLst>
              <a:ext uri="{FF2B5EF4-FFF2-40B4-BE49-F238E27FC236}">
                <a16:creationId xmlns:a16="http://schemas.microsoft.com/office/drawing/2014/main" id="{39038033-64DD-40A3-8E7D-3CBDFCF172F6}"/>
              </a:ext>
            </a:extLst>
          </p:cNvPr>
          <p:cNvSpPr/>
          <p:nvPr/>
        </p:nvSpPr>
        <p:spPr>
          <a:xfrm>
            <a:off x="5275487" y="483417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7" name="Rectangle 36">
            <a:extLst>
              <a:ext uri="{FF2B5EF4-FFF2-40B4-BE49-F238E27FC236}">
                <a16:creationId xmlns:a16="http://schemas.microsoft.com/office/drawing/2014/main" id="{D6AA7D73-7DD9-4A68-84F3-7B7BDCE53230}"/>
              </a:ext>
            </a:extLst>
          </p:cNvPr>
          <p:cNvSpPr/>
          <p:nvPr/>
        </p:nvSpPr>
        <p:spPr>
          <a:xfrm>
            <a:off x="4660555" y="4480227"/>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8" name="Rectangle 37">
            <a:extLst>
              <a:ext uri="{FF2B5EF4-FFF2-40B4-BE49-F238E27FC236}">
                <a16:creationId xmlns:a16="http://schemas.microsoft.com/office/drawing/2014/main" id="{9D4F7737-6779-4B79-BB6E-134CD570831A}"/>
              </a:ext>
            </a:extLst>
          </p:cNvPr>
          <p:cNvSpPr/>
          <p:nvPr/>
        </p:nvSpPr>
        <p:spPr>
          <a:xfrm>
            <a:off x="3860348" y="453326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9" name="Rectangle 38">
            <a:extLst>
              <a:ext uri="{FF2B5EF4-FFF2-40B4-BE49-F238E27FC236}">
                <a16:creationId xmlns:a16="http://schemas.microsoft.com/office/drawing/2014/main" id="{D7562164-79EC-4EC8-945B-EE71754094D1}"/>
              </a:ext>
            </a:extLst>
          </p:cNvPr>
          <p:cNvSpPr/>
          <p:nvPr/>
        </p:nvSpPr>
        <p:spPr>
          <a:xfrm>
            <a:off x="6595698" y="431645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0" name="Rectangle 39">
            <a:extLst>
              <a:ext uri="{FF2B5EF4-FFF2-40B4-BE49-F238E27FC236}">
                <a16:creationId xmlns:a16="http://schemas.microsoft.com/office/drawing/2014/main" id="{8C778C5C-9053-498B-AC6B-E94C502B884A}"/>
              </a:ext>
            </a:extLst>
          </p:cNvPr>
          <p:cNvSpPr/>
          <p:nvPr/>
        </p:nvSpPr>
        <p:spPr>
          <a:xfrm>
            <a:off x="6157774" y="368260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2" name="Rectangle 41">
            <a:extLst>
              <a:ext uri="{FF2B5EF4-FFF2-40B4-BE49-F238E27FC236}">
                <a16:creationId xmlns:a16="http://schemas.microsoft.com/office/drawing/2014/main" id="{9BA226B3-99C6-436D-98AE-404CA08A04AE}"/>
              </a:ext>
            </a:extLst>
          </p:cNvPr>
          <p:cNvSpPr/>
          <p:nvPr/>
        </p:nvSpPr>
        <p:spPr>
          <a:xfrm>
            <a:off x="5801640" y="4439607"/>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3" name="Rectangle 42">
            <a:extLst>
              <a:ext uri="{FF2B5EF4-FFF2-40B4-BE49-F238E27FC236}">
                <a16:creationId xmlns:a16="http://schemas.microsoft.com/office/drawing/2014/main" id="{294E8E1E-D7DB-4094-98CC-6E558E134124}"/>
              </a:ext>
            </a:extLst>
          </p:cNvPr>
          <p:cNvSpPr/>
          <p:nvPr/>
        </p:nvSpPr>
        <p:spPr>
          <a:xfrm>
            <a:off x="5158340" y="395216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5" name="Rectangle 44">
            <a:extLst>
              <a:ext uri="{FF2B5EF4-FFF2-40B4-BE49-F238E27FC236}">
                <a16:creationId xmlns:a16="http://schemas.microsoft.com/office/drawing/2014/main" id="{32315DDD-48D8-4300-BF9A-3BEE633C6DE4}"/>
              </a:ext>
            </a:extLst>
          </p:cNvPr>
          <p:cNvSpPr/>
          <p:nvPr/>
        </p:nvSpPr>
        <p:spPr>
          <a:xfrm>
            <a:off x="3973030" y="3222699"/>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6" name="Rectangle 45">
            <a:extLst>
              <a:ext uri="{FF2B5EF4-FFF2-40B4-BE49-F238E27FC236}">
                <a16:creationId xmlns:a16="http://schemas.microsoft.com/office/drawing/2014/main" id="{EFEDA3B3-A982-4B1C-9A18-55944F7EA0EF}"/>
              </a:ext>
            </a:extLst>
          </p:cNvPr>
          <p:cNvSpPr/>
          <p:nvPr/>
        </p:nvSpPr>
        <p:spPr>
          <a:xfrm>
            <a:off x="5540940" y="334379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7" name="Rectangle 46">
            <a:extLst>
              <a:ext uri="{FF2B5EF4-FFF2-40B4-BE49-F238E27FC236}">
                <a16:creationId xmlns:a16="http://schemas.microsoft.com/office/drawing/2014/main" id="{85F7E20C-E407-4F1F-9E29-0741B68DBBFE}"/>
              </a:ext>
            </a:extLst>
          </p:cNvPr>
          <p:cNvSpPr/>
          <p:nvPr/>
        </p:nvSpPr>
        <p:spPr>
          <a:xfrm>
            <a:off x="6631263" y="3148015"/>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8" name="Rectangle 47">
            <a:extLst>
              <a:ext uri="{FF2B5EF4-FFF2-40B4-BE49-F238E27FC236}">
                <a16:creationId xmlns:a16="http://schemas.microsoft.com/office/drawing/2014/main" id="{AC559E07-77F3-4964-9388-B455B619ED2E}"/>
              </a:ext>
            </a:extLst>
          </p:cNvPr>
          <p:cNvSpPr/>
          <p:nvPr/>
        </p:nvSpPr>
        <p:spPr>
          <a:xfrm>
            <a:off x="7393418" y="285883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9" name="Rectangle 48">
            <a:extLst>
              <a:ext uri="{FF2B5EF4-FFF2-40B4-BE49-F238E27FC236}">
                <a16:creationId xmlns:a16="http://schemas.microsoft.com/office/drawing/2014/main" id="{544AFD35-8A28-43AC-8861-334063BEAF7E}"/>
              </a:ext>
            </a:extLst>
          </p:cNvPr>
          <p:cNvSpPr/>
          <p:nvPr/>
        </p:nvSpPr>
        <p:spPr>
          <a:xfrm>
            <a:off x="6060747" y="2905369"/>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0" name="Rectangle 49">
            <a:extLst>
              <a:ext uri="{FF2B5EF4-FFF2-40B4-BE49-F238E27FC236}">
                <a16:creationId xmlns:a16="http://schemas.microsoft.com/office/drawing/2014/main" id="{110FE6A5-6C74-424E-87B9-58B98542D473}"/>
              </a:ext>
            </a:extLst>
          </p:cNvPr>
          <p:cNvSpPr/>
          <p:nvPr/>
        </p:nvSpPr>
        <p:spPr>
          <a:xfrm>
            <a:off x="5014130" y="295434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1" name="Rectangle 50">
            <a:extLst>
              <a:ext uri="{FF2B5EF4-FFF2-40B4-BE49-F238E27FC236}">
                <a16:creationId xmlns:a16="http://schemas.microsoft.com/office/drawing/2014/main" id="{22E22C29-2883-4332-83BB-C9F9F28771D4}"/>
              </a:ext>
            </a:extLst>
          </p:cNvPr>
          <p:cNvSpPr/>
          <p:nvPr/>
        </p:nvSpPr>
        <p:spPr>
          <a:xfrm>
            <a:off x="3570208" y="268048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3" name="Rectangle 52">
            <a:extLst>
              <a:ext uri="{FF2B5EF4-FFF2-40B4-BE49-F238E27FC236}">
                <a16:creationId xmlns:a16="http://schemas.microsoft.com/office/drawing/2014/main" id="{B43FB26C-44B9-412A-BABE-9BFC7AC773AD}"/>
              </a:ext>
            </a:extLst>
          </p:cNvPr>
          <p:cNvSpPr/>
          <p:nvPr/>
        </p:nvSpPr>
        <p:spPr>
          <a:xfrm>
            <a:off x="4328121" y="2601154"/>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4" name="Rectangle 53">
            <a:extLst>
              <a:ext uri="{FF2B5EF4-FFF2-40B4-BE49-F238E27FC236}">
                <a16:creationId xmlns:a16="http://schemas.microsoft.com/office/drawing/2014/main" id="{5E4B5701-4909-4F10-8DD8-B74526FF9783}"/>
              </a:ext>
            </a:extLst>
          </p:cNvPr>
          <p:cNvSpPr/>
          <p:nvPr/>
        </p:nvSpPr>
        <p:spPr>
          <a:xfrm>
            <a:off x="6772395" y="2494404"/>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5" name="Rectangle 54">
            <a:extLst>
              <a:ext uri="{FF2B5EF4-FFF2-40B4-BE49-F238E27FC236}">
                <a16:creationId xmlns:a16="http://schemas.microsoft.com/office/drawing/2014/main" id="{03AC147C-40F4-491D-B3BE-ED0845A8DB51}"/>
              </a:ext>
            </a:extLst>
          </p:cNvPr>
          <p:cNvSpPr/>
          <p:nvPr/>
        </p:nvSpPr>
        <p:spPr>
          <a:xfrm>
            <a:off x="7626623" y="2268673"/>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6" name="Rectangle 55">
            <a:extLst>
              <a:ext uri="{FF2B5EF4-FFF2-40B4-BE49-F238E27FC236}">
                <a16:creationId xmlns:a16="http://schemas.microsoft.com/office/drawing/2014/main" id="{3E8BCE6E-2592-4DB4-90E3-3C6942AAB071}"/>
              </a:ext>
            </a:extLst>
          </p:cNvPr>
          <p:cNvSpPr/>
          <p:nvPr/>
        </p:nvSpPr>
        <p:spPr>
          <a:xfrm>
            <a:off x="5605809" y="242643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7" name="Rectangle 56">
            <a:extLst>
              <a:ext uri="{FF2B5EF4-FFF2-40B4-BE49-F238E27FC236}">
                <a16:creationId xmlns:a16="http://schemas.microsoft.com/office/drawing/2014/main" id="{00E77190-28B1-4079-8BC3-0B905E691251}"/>
              </a:ext>
            </a:extLst>
          </p:cNvPr>
          <p:cNvSpPr/>
          <p:nvPr/>
        </p:nvSpPr>
        <p:spPr>
          <a:xfrm>
            <a:off x="3646742" y="1857557"/>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8" name="Rectangle 57">
            <a:extLst>
              <a:ext uri="{FF2B5EF4-FFF2-40B4-BE49-F238E27FC236}">
                <a16:creationId xmlns:a16="http://schemas.microsoft.com/office/drawing/2014/main" id="{38CD6A2A-B96E-494F-90CD-2EC37870AA76}"/>
              </a:ext>
            </a:extLst>
          </p:cNvPr>
          <p:cNvSpPr/>
          <p:nvPr/>
        </p:nvSpPr>
        <p:spPr>
          <a:xfrm>
            <a:off x="4128657" y="2104365"/>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9" name="Rectangle 58">
            <a:extLst>
              <a:ext uri="{FF2B5EF4-FFF2-40B4-BE49-F238E27FC236}">
                <a16:creationId xmlns:a16="http://schemas.microsoft.com/office/drawing/2014/main" id="{C8E2D36B-4C69-4163-A578-1C55745A2B9E}"/>
              </a:ext>
            </a:extLst>
          </p:cNvPr>
          <p:cNvSpPr/>
          <p:nvPr/>
        </p:nvSpPr>
        <p:spPr>
          <a:xfrm>
            <a:off x="4983690" y="228709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0" name="Rectangle 59">
            <a:extLst>
              <a:ext uri="{FF2B5EF4-FFF2-40B4-BE49-F238E27FC236}">
                <a16:creationId xmlns:a16="http://schemas.microsoft.com/office/drawing/2014/main" id="{22FFBB94-3CB4-458E-9F28-C6B515651F47}"/>
              </a:ext>
            </a:extLst>
          </p:cNvPr>
          <p:cNvSpPr/>
          <p:nvPr/>
        </p:nvSpPr>
        <p:spPr>
          <a:xfrm>
            <a:off x="6264796" y="215947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1" name="Rectangle 60">
            <a:extLst>
              <a:ext uri="{FF2B5EF4-FFF2-40B4-BE49-F238E27FC236}">
                <a16:creationId xmlns:a16="http://schemas.microsoft.com/office/drawing/2014/main" id="{0DA22296-8065-4D49-9B4B-5177B3224DC2}"/>
              </a:ext>
            </a:extLst>
          </p:cNvPr>
          <p:cNvSpPr/>
          <p:nvPr/>
        </p:nvSpPr>
        <p:spPr>
          <a:xfrm>
            <a:off x="7093243" y="191220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2" name="Rectangle 61">
            <a:extLst>
              <a:ext uri="{FF2B5EF4-FFF2-40B4-BE49-F238E27FC236}">
                <a16:creationId xmlns:a16="http://schemas.microsoft.com/office/drawing/2014/main" id="{4D8EF1FE-2C58-459D-97F2-29F0091892D0}"/>
              </a:ext>
            </a:extLst>
          </p:cNvPr>
          <p:cNvSpPr/>
          <p:nvPr/>
        </p:nvSpPr>
        <p:spPr>
          <a:xfrm>
            <a:off x="4652188" y="173894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3" name="Rectangle 62">
            <a:extLst>
              <a:ext uri="{FF2B5EF4-FFF2-40B4-BE49-F238E27FC236}">
                <a16:creationId xmlns:a16="http://schemas.microsoft.com/office/drawing/2014/main" id="{C774C30C-143C-4529-B550-D1D45FD306F9}"/>
              </a:ext>
            </a:extLst>
          </p:cNvPr>
          <p:cNvSpPr/>
          <p:nvPr/>
        </p:nvSpPr>
        <p:spPr>
          <a:xfrm>
            <a:off x="5274059" y="1519659"/>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4" name="Rectangle 63">
            <a:extLst>
              <a:ext uri="{FF2B5EF4-FFF2-40B4-BE49-F238E27FC236}">
                <a16:creationId xmlns:a16="http://schemas.microsoft.com/office/drawing/2014/main" id="{0F50E2F1-0C1D-48E7-BFC6-E2BC59BBE672}"/>
              </a:ext>
            </a:extLst>
          </p:cNvPr>
          <p:cNvSpPr/>
          <p:nvPr/>
        </p:nvSpPr>
        <p:spPr>
          <a:xfrm>
            <a:off x="5808564" y="182758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5" name="Rectangle 64">
            <a:extLst>
              <a:ext uri="{FF2B5EF4-FFF2-40B4-BE49-F238E27FC236}">
                <a16:creationId xmlns:a16="http://schemas.microsoft.com/office/drawing/2014/main" id="{2F7EBEE4-3ED1-4867-8844-88B0781F0B93}"/>
              </a:ext>
            </a:extLst>
          </p:cNvPr>
          <p:cNvSpPr/>
          <p:nvPr/>
        </p:nvSpPr>
        <p:spPr>
          <a:xfrm>
            <a:off x="6120250" y="131533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6" name="Rectangle 65">
            <a:extLst>
              <a:ext uri="{FF2B5EF4-FFF2-40B4-BE49-F238E27FC236}">
                <a16:creationId xmlns:a16="http://schemas.microsoft.com/office/drawing/2014/main" id="{9621268A-416C-4B2C-A3F3-B9B91D3264BD}"/>
              </a:ext>
            </a:extLst>
          </p:cNvPr>
          <p:cNvSpPr/>
          <p:nvPr/>
        </p:nvSpPr>
        <p:spPr>
          <a:xfrm>
            <a:off x="6848257" y="145807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Tree>
    <p:extLst>
      <p:ext uri="{BB962C8B-B14F-4D97-AF65-F5344CB8AC3E}">
        <p14:creationId xmlns:p14="http://schemas.microsoft.com/office/powerpoint/2010/main" val="33492541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170"/>
                                        </p:tgtEl>
                                      </p:cBhvr>
                                    </p:animEffect>
                                    <p:set>
                                      <p:cBhvr>
                                        <p:cTn id="22" dur="1" fill="hold">
                                          <p:stCondLst>
                                            <p:cond delay="499"/>
                                          </p:stCondLst>
                                        </p:cTn>
                                        <p:tgtEl>
                                          <p:spTgt spid="7170"/>
                                        </p:tgtEl>
                                        <p:attrNameLst>
                                          <p:attrName>style.visibility</p:attrName>
                                        </p:attrNameLst>
                                      </p:cBhvr>
                                      <p:to>
                                        <p:strVal val="hidden"/>
                                      </p:to>
                                    </p:set>
                                  </p:childTnLst>
                                </p:cTn>
                              </p:par>
                              <p:par>
                                <p:cTn id="23" presetID="6" presetClass="emph" presetSubtype="0" fill="hold" grpId="0" nodeType="withEffect">
                                  <p:stCondLst>
                                    <p:cond delay="0"/>
                                  </p:stCondLst>
                                  <p:childTnLst>
                                    <p:animScale>
                                      <p:cBhvr>
                                        <p:cTn id="24" dur="2000" fill="hold"/>
                                        <p:tgtEl>
                                          <p:spTgt spid="13"/>
                                        </p:tgtEl>
                                      </p:cBhvr>
                                      <p:by x="300000" y="300000"/>
                                    </p:animScale>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
                                        <p:tgtEl>
                                          <p:spTgt spid="62"/>
                                        </p:tgtEl>
                                      </p:cBhvr>
                                    </p:animEffect>
                                  </p:childTnLst>
                                </p:cTn>
                              </p:par>
                            </p:childTnLst>
                          </p:cTn>
                        </p:par>
                        <p:par>
                          <p:cTn id="29" fill="hold">
                            <p:stCondLst>
                              <p:cond delay="2100"/>
                            </p:stCondLst>
                            <p:childTnLst>
                              <p:par>
                                <p:cTn id="30" presetID="10" presetClass="entr" presetSubtype="0"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
                                        <p:tgtEl>
                                          <p:spTgt spid="46"/>
                                        </p:tgtEl>
                                      </p:cBhvr>
                                    </p:animEffect>
                                  </p:childTnLst>
                                </p:cTn>
                              </p:par>
                            </p:childTnLst>
                          </p:cTn>
                        </p:par>
                        <p:par>
                          <p:cTn id="33" fill="hold">
                            <p:stCondLst>
                              <p:cond delay="2200"/>
                            </p:stCondLst>
                            <p:childTnLst>
                              <p:par>
                                <p:cTn id="34" presetID="10" presetClass="entr" presetSubtype="0"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100"/>
                                        <p:tgtEl>
                                          <p:spTgt spid="38"/>
                                        </p:tgtEl>
                                      </p:cBhvr>
                                    </p:animEffect>
                                  </p:childTnLst>
                                </p:cTn>
                              </p:par>
                            </p:childTnLst>
                          </p:cTn>
                        </p:par>
                        <p:par>
                          <p:cTn id="37" fill="hold">
                            <p:stCondLst>
                              <p:cond delay="2300"/>
                            </p:stCondLst>
                            <p:childTnLst>
                              <p:par>
                                <p:cTn id="38" presetID="10" presetClass="entr" presetSubtype="0" fill="hold" grpId="0"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100"/>
                                        <p:tgtEl>
                                          <p:spTgt spid="55"/>
                                        </p:tgtEl>
                                      </p:cBhvr>
                                    </p:animEffect>
                                  </p:childTnLst>
                                </p:cTn>
                              </p:par>
                            </p:childTnLst>
                          </p:cTn>
                        </p:par>
                        <p:par>
                          <p:cTn id="41" fill="hold">
                            <p:stCondLst>
                              <p:cond delay="2400"/>
                            </p:stCondLst>
                            <p:childTnLst>
                              <p:par>
                                <p:cTn id="42" presetID="10" presetClass="entr" presetSubtype="0"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
                                        <p:tgtEl>
                                          <p:spTgt spid="36"/>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100"/>
                                        <p:tgtEl>
                                          <p:spTgt spid="43"/>
                                        </p:tgtEl>
                                      </p:cBhvr>
                                    </p:animEffect>
                                  </p:childTnLst>
                                </p:cTn>
                              </p:par>
                            </p:childTnLst>
                          </p:cTn>
                        </p:par>
                        <p:par>
                          <p:cTn id="49" fill="hold">
                            <p:stCondLst>
                              <p:cond delay="2600"/>
                            </p:stCondLst>
                            <p:childTnLst>
                              <p:par>
                                <p:cTn id="50" presetID="10" presetClass="entr" presetSubtype="0" fill="hold" grpId="0" nodeType="after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100"/>
                                        <p:tgtEl>
                                          <p:spTgt spid="66"/>
                                        </p:tgtEl>
                                      </p:cBhvr>
                                    </p:animEffect>
                                  </p:childTnLst>
                                </p:cTn>
                              </p:par>
                            </p:childTnLst>
                          </p:cTn>
                        </p:par>
                        <p:par>
                          <p:cTn id="53" fill="hold">
                            <p:stCondLst>
                              <p:cond delay="2700"/>
                            </p:stCondLst>
                            <p:childTnLst>
                              <p:par>
                                <p:cTn id="54" presetID="10" presetClass="entr" presetSubtype="0" fill="hold" grpId="0" nodeType="after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100"/>
                                        <p:tgtEl>
                                          <p:spTgt spid="63"/>
                                        </p:tgtEl>
                                      </p:cBhvr>
                                    </p:animEffect>
                                  </p:childTnLst>
                                </p:cTn>
                              </p:par>
                            </p:childTnLst>
                          </p:cTn>
                        </p:par>
                        <p:par>
                          <p:cTn id="57" fill="hold">
                            <p:stCondLst>
                              <p:cond delay="28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
                                        <p:tgtEl>
                                          <p:spTgt spid="31"/>
                                        </p:tgtEl>
                                      </p:cBhvr>
                                    </p:animEffect>
                                  </p:childTnLst>
                                </p:cTn>
                              </p:par>
                            </p:childTnLst>
                          </p:cTn>
                        </p:par>
                        <p:par>
                          <p:cTn id="61" fill="hold">
                            <p:stCondLst>
                              <p:cond delay="2900"/>
                            </p:stCondLst>
                            <p:childTnLst>
                              <p:par>
                                <p:cTn id="62" presetID="10" presetClass="entr" presetSubtype="0"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100"/>
                                        <p:tgtEl>
                                          <p:spTgt spid="39"/>
                                        </p:tgtEl>
                                      </p:cBhvr>
                                    </p:animEffect>
                                  </p:childTnLst>
                                </p:cTn>
                              </p:par>
                            </p:childTnLst>
                          </p:cTn>
                        </p:par>
                        <p:par>
                          <p:cTn id="65" fill="hold">
                            <p:stCondLst>
                              <p:cond delay="3000"/>
                            </p:stCondLst>
                            <p:childTnLst>
                              <p:par>
                                <p:cTn id="66" presetID="10" presetClass="entr" presetSubtype="0" fill="hold" grpId="0" nodeType="after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100"/>
                                        <p:tgtEl>
                                          <p:spTgt spid="49"/>
                                        </p:tgtEl>
                                      </p:cBhvr>
                                    </p:animEffect>
                                  </p:childTnLst>
                                </p:cTn>
                              </p:par>
                            </p:childTnLst>
                          </p:cTn>
                        </p:par>
                        <p:par>
                          <p:cTn id="69" fill="hold">
                            <p:stCondLst>
                              <p:cond delay="3100"/>
                            </p:stCondLst>
                            <p:childTnLst>
                              <p:par>
                                <p:cTn id="70" presetID="10" presetClass="entr" presetSubtype="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100"/>
                                        <p:tgtEl>
                                          <p:spTgt spid="57"/>
                                        </p:tgtEl>
                                      </p:cBhvr>
                                    </p:animEffect>
                                  </p:childTnLst>
                                </p:cTn>
                              </p:par>
                            </p:childTnLst>
                          </p:cTn>
                        </p:par>
                        <p:par>
                          <p:cTn id="73" fill="hold">
                            <p:stCondLst>
                              <p:cond delay="3200"/>
                            </p:stCondLst>
                            <p:childTnLst>
                              <p:par>
                                <p:cTn id="74" presetID="10" presetClass="entr" presetSubtype="0" fill="hold" grpId="0" nodeType="after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100"/>
                                        <p:tgtEl>
                                          <p:spTgt spid="65"/>
                                        </p:tgtEl>
                                      </p:cBhvr>
                                    </p:animEffect>
                                  </p:childTnLst>
                                </p:cTn>
                              </p:par>
                            </p:childTnLst>
                          </p:cTn>
                        </p:par>
                        <p:par>
                          <p:cTn id="77" fill="hold">
                            <p:stCondLst>
                              <p:cond delay="3300"/>
                            </p:stCondLst>
                            <p:childTnLst>
                              <p:par>
                                <p:cTn id="78" presetID="10" presetClass="entr" presetSubtype="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100"/>
                                        <p:tgtEl>
                                          <p:spTgt spid="33"/>
                                        </p:tgtEl>
                                      </p:cBhvr>
                                    </p:animEffect>
                                  </p:childTnLst>
                                </p:cTn>
                              </p:par>
                            </p:childTnLst>
                          </p:cTn>
                        </p:par>
                        <p:par>
                          <p:cTn id="81" fill="hold">
                            <p:stCondLst>
                              <p:cond delay="3400"/>
                            </p:stCondLst>
                            <p:childTnLst>
                              <p:par>
                                <p:cTn id="82" presetID="10" presetClass="entr" presetSubtype="0" fill="hold" grpId="0" nodeType="after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100"/>
                                        <p:tgtEl>
                                          <p:spTgt spid="47"/>
                                        </p:tgtEl>
                                      </p:cBhvr>
                                    </p:animEffect>
                                  </p:childTnLst>
                                </p:cTn>
                              </p:par>
                            </p:childTnLst>
                          </p:cTn>
                        </p:par>
                        <p:par>
                          <p:cTn id="85" fill="hold">
                            <p:stCondLst>
                              <p:cond delay="3500"/>
                            </p:stCondLst>
                            <p:childTnLst>
                              <p:par>
                                <p:cTn id="86" presetID="10" presetClass="entr" presetSubtype="0" fill="hold" grpId="0" nodeType="after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100"/>
                                        <p:tgtEl>
                                          <p:spTgt spid="51"/>
                                        </p:tgtEl>
                                      </p:cBhvr>
                                    </p:animEffect>
                                  </p:childTnLst>
                                </p:cTn>
                              </p:par>
                            </p:childTnLst>
                          </p:cTn>
                        </p:par>
                        <p:par>
                          <p:cTn id="89" fill="hold">
                            <p:stCondLst>
                              <p:cond delay="3600"/>
                            </p:stCondLst>
                            <p:childTnLst>
                              <p:par>
                                <p:cTn id="90" presetID="10" presetClass="entr" presetSubtype="0" fill="hold" grpId="0" nodeType="after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100"/>
                                        <p:tgtEl>
                                          <p:spTgt spid="42"/>
                                        </p:tgtEl>
                                      </p:cBhvr>
                                    </p:animEffect>
                                  </p:childTnLst>
                                </p:cTn>
                              </p:par>
                            </p:childTnLst>
                          </p:cTn>
                        </p:par>
                        <p:par>
                          <p:cTn id="93" fill="hold">
                            <p:stCondLst>
                              <p:cond delay="3700"/>
                            </p:stCondLst>
                            <p:childTnLst>
                              <p:par>
                                <p:cTn id="94" presetID="10" presetClass="entr" presetSubtype="0" fill="hold" grpId="0" nodeType="after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100"/>
                                        <p:tgtEl>
                                          <p:spTgt spid="45"/>
                                        </p:tgtEl>
                                      </p:cBhvr>
                                    </p:animEffect>
                                  </p:childTnLst>
                                </p:cTn>
                              </p:par>
                            </p:childTnLst>
                          </p:cTn>
                        </p:par>
                        <p:par>
                          <p:cTn id="97" fill="hold">
                            <p:stCondLst>
                              <p:cond delay="3800"/>
                            </p:stCondLst>
                            <p:childTnLst>
                              <p:par>
                                <p:cTn id="98" presetID="10" presetClass="entr" presetSubtype="0" fill="hold" grpId="0" nodeType="after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100"/>
                                        <p:tgtEl>
                                          <p:spTgt spid="53"/>
                                        </p:tgtEl>
                                      </p:cBhvr>
                                    </p:animEffect>
                                  </p:childTnLst>
                                </p:cTn>
                              </p:par>
                            </p:childTnLst>
                          </p:cTn>
                        </p:par>
                        <p:par>
                          <p:cTn id="101" fill="hold">
                            <p:stCondLst>
                              <p:cond delay="3900"/>
                            </p:stCondLst>
                            <p:childTnLst>
                              <p:par>
                                <p:cTn id="102" presetID="10" presetClass="entr" presetSubtype="0" fill="hold" grpId="0" nodeType="after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100"/>
                                        <p:tgtEl>
                                          <p:spTgt spid="27"/>
                                        </p:tgtEl>
                                      </p:cBhvr>
                                    </p:animEffect>
                                  </p:childTnLst>
                                </p:cTn>
                              </p:par>
                            </p:childTnLst>
                          </p:cTn>
                        </p:par>
                        <p:par>
                          <p:cTn id="105" fill="hold">
                            <p:stCondLst>
                              <p:cond delay="4000"/>
                            </p:stCondLst>
                            <p:childTnLst>
                              <p:par>
                                <p:cTn id="106" presetID="10" presetClass="entr" presetSubtype="0" fill="hold" grpId="0" nodeType="after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fade">
                                      <p:cBhvr>
                                        <p:cTn id="108" dur="100"/>
                                        <p:tgtEl>
                                          <p:spTgt spid="50"/>
                                        </p:tgtEl>
                                      </p:cBhvr>
                                    </p:animEffect>
                                  </p:childTnLst>
                                </p:cTn>
                              </p:par>
                            </p:childTnLst>
                          </p:cTn>
                        </p:par>
                        <p:par>
                          <p:cTn id="109" fill="hold">
                            <p:stCondLst>
                              <p:cond delay="4100"/>
                            </p:stCondLst>
                            <p:childTnLst>
                              <p:par>
                                <p:cTn id="110" presetID="10" presetClass="entr" presetSubtype="0" fill="hold" grpId="0" nodeType="after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fade">
                                      <p:cBhvr>
                                        <p:cTn id="112" dur="100"/>
                                        <p:tgtEl>
                                          <p:spTgt spid="64"/>
                                        </p:tgtEl>
                                      </p:cBhvr>
                                    </p:animEffect>
                                  </p:childTnLst>
                                </p:cTn>
                              </p:par>
                            </p:childTnLst>
                          </p:cTn>
                        </p:par>
                        <p:par>
                          <p:cTn id="113" fill="hold">
                            <p:stCondLst>
                              <p:cond delay="4200"/>
                            </p:stCondLst>
                            <p:childTnLst>
                              <p:par>
                                <p:cTn id="114" presetID="10" presetClass="entr" presetSubtype="0" fill="hold" grpId="0" nodeType="after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100"/>
                                        <p:tgtEl>
                                          <p:spTgt spid="37"/>
                                        </p:tgtEl>
                                      </p:cBhvr>
                                    </p:animEffect>
                                  </p:childTnLst>
                                </p:cTn>
                              </p:par>
                            </p:childTnLst>
                          </p:cTn>
                        </p:par>
                        <p:par>
                          <p:cTn id="117" fill="hold">
                            <p:stCondLst>
                              <p:cond delay="4300"/>
                            </p:stCondLst>
                            <p:childTnLst>
                              <p:par>
                                <p:cTn id="118" presetID="10" presetClass="entr" presetSubtype="0" fill="hold" grpId="0" nodeType="afterEffect">
                                  <p:stCondLst>
                                    <p:cond delay="0"/>
                                  </p:stCondLst>
                                  <p:childTnLst>
                                    <p:set>
                                      <p:cBhvr>
                                        <p:cTn id="119" dur="1" fill="hold">
                                          <p:stCondLst>
                                            <p:cond delay="0"/>
                                          </p:stCondLst>
                                        </p:cTn>
                                        <p:tgtEl>
                                          <p:spTgt spid="34"/>
                                        </p:tgtEl>
                                        <p:attrNameLst>
                                          <p:attrName>style.visibility</p:attrName>
                                        </p:attrNameLst>
                                      </p:cBhvr>
                                      <p:to>
                                        <p:strVal val="visible"/>
                                      </p:to>
                                    </p:set>
                                    <p:animEffect transition="in" filter="fade">
                                      <p:cBhvr>
                                        <p:cTn id="120" dur="100"/>
                                        <p:tgtEl>
                                          <p:spTgt spid="34"/>
                                        </p:tgtEl>
                                      </p:cBhvr>
                                    </p:animEffect>
                                  </p:childTnLst>
                                </p:cTn>
                              </p:par>
                            </p:childTnLst>
                          </p:cTn>
                        </p:par>
                        <p:par>
                          <p:cTn id="121" fill="hold">
                            <p:stCondLst>
                              <p:cond delay="4400"/>
                            </p:stCondLst>
                            <p:childTnLst>
                              <p:par>
                                <p:cTn id="122" presetID="10" presetClass="entr" presetSubtype="0" fill="hold" grpId="0" nodeType="after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fade">
                                      <p:cBhvr>
                                        <p:cTn id="124" dur="100"/>
                                        <p:tgtEl>
                                          <p:spTgt spid="40"/>
                                        </p:tgtEl>
                                      </p:cBhvr>
                                    </p:animEffect>
                                  </p:childTnLst>
                                </p:cTn>
                              </p:par>
                            </p:childTnLst>
                          </p:cTn>
                        </p:par>
                        <p:par>
                          <p:cTn id="125" fill="hold">
                            <p:stCondLst>
                              <p:cond delay="45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
                                        <p:tgtEl>
                                          <p:spTgt spid="35"/>
                                        </p:tgtEl>
                                      </p:cBhvr>
                                    </p:animEffect>
                                  </p:childTnLst>
                                </p:cTn>
                              </p:par>
                            </p:childTnLst>
                          </p:cTn>
                        </p:par>
                        <p:par>
                          <p:cTn id="129" fill="hold">
                            <p:stCondLst>
                              <p:cond delay="4600"/>
                            </p:stCondLst>
                            <p:childTnLst>
                              <p:par>
                                <p:cTn id="130" presetID="10" presetClass="entr" presetSubtype="0" fill="hold" grpId="0" nodeType="afterEffect">
                                  <p:stCondLst>
                                    <p:cond delay="0"/>
                                  </p:stCondLst>
                                  <p:childTnLst>
                                    <p:set>
                                      <p:cBhvr>
                                        <p:cTn id="131" dur="1" fill="hold">
                                          <p:stCondLst>
                                            <p:cond delay="0"/>
                                          </p:stCondLst>
                                        </p:cTn>
                                        <p:tgtEl>
                                          <p:spTgt spid="32"/>
                                        </p:tgtEl>
                                        <p:attrNameLst>
                                          <p:attrName>style.visibility</p:attrName>
                                        </p:attrNameLst>
                                      </p:cBhvr>
                                      <p:to>
                                        <p:strVal val="visible"/>
                                      </p:to>
                                    </p:set>
                                    <p:animEffect transition="in" filter="fade">
                                      <p:cBhvr>
                                        <p:cTn id="132" dur="100"/>
                                        <p:tgtEl>
                                          <p:spTgt spid="32"/>
                                        </p:tgtEl>
                                      </p:cBhvr>
                                    </p:animEffect>
                                  </p:childTnLst>
                                </p:cTn>
                              </p:par>
                            </p:childTnLst>
                          </p:cTn>
                        </p:par>
                        <p:par>
                          <p:cTn id="133" fill="hold">
                            <p:stCondLst>
                              <p:cond delay="4700"/>
                            </p:stCondLst>
                            <p:childTnLst>
                              <p:par>
                                <p:cTn id="134" presetID="10" presetClass="entr" presetSubtype="0" fill="hold" grpId="0" nodeType="afterEffect">
                                  <p:stCondLst>
                                    <p:cond delay="0"/>
                                  </p:stCondLst>
                                  <p:childTnLst>
                                    <p:set>
                                      <p:cBhvr>
                                        <p:cTn id="135" dur="1" fill="hold">
                                          <p:stCondLst>
                                            <p:cond delay="0"/>
                                          </p:stCondLst>
                                        </p:cTn>
                                        <p:tgtEl>
                                          <p:spTgt spid="48"/>
                                        </p:tgtEl>
                                        <p:attrNameLst>
                                          <p:attrName>style.visibility</p:attrName>
                                        </p:attrNameLst>
                                      </p:cBhvr>
                                      <p:to>
                                        <p:strVal val="visible"/>
                                      </p:to>
                                    </p:set>
                                    <p:animEffect transition="in" filter="fade">
                                      <p:cBhvr>
                                        <p:cTn id="136" dur="100"/>
                                        <p:tgtEl>
                                          <p:spTgt spid="48"/>
                                        </p:tgtEl>
                                      </p:cBhvr>
                                    </p:animEffect>
                                  </p:childTnLst>
                                </p:cTn>
                              </p:par>
                            </p:childTnLst>
                          </p:cTn>
                        </p:par>
                        <p:par>
                          <p:cTn id="137" fill="hold">
                            <p:stCondLst>
                              <p:cond delay="4800"/>
                            </p:stCondLst>
                            <p:childTnLst>
                              <p:par>
                                <p:cTn id="138" presetID="10" presetClass="entr" presetSubtype="0" fill="hold" grpId="0" nodeType="afterEffect">
                                  <p:stCondLst>
                                    <p:cond delay="0"/>
                                  </p:stCondLst>
                                  <p:childTnLst>
                                    <p:set>
                                      <p:cBhvr>
                                        <p:cTn id="139" dur="1" fill="hold">
                                          <p:stCondLst>
                                            <p:cond delay="0"/>
                                          </p:stCondLst>
                                        </p:cTn>
                                        <p:tgtEl>
                                          <p:spTgt spid="58"/>
                                        </p:tgtEl>
                                        <p:attrNameLst>
                                          <p:attrName>style.visibility</p:attrName>
                                        </p:attrNameLst>
                                      </p:cBhvr>
                                      <p:to>
                                        <p:strVal val="visible"/>
                                      </p:to>
                                    </p:set>
                                    <p:animEffect transition="in" filter="fade">
                                      <p:cBhvr>
                                        <p:cTn id="140" dur="100"/>
                                        <p:tgtEl>
                                          <p:spTgt spid="58"/>
                                        </p:tgtEl>
                                      </p:cBhvr>
                                    </p:animEffect>
                                  </p:childTnLst>
                                </p:cTn>
                              </p:par>
                            </p:childTnLst>
                          </p:cTn>
                        </p:par>
                        <p:par>
                          <p:cTn id="141" fill="hold">
                            <p:stCondLst>
                              <p:cond delay="4900"/>
                            </p:stCondLst>
                            <p:childTnLst>
                              <p:par>
                                <p:cTn id="142" presetID="10" presetClass="entr" presetSubtype="0" fill="hold" grpId="0" nodeType="afterEffect">
                                  <p:stCondLst>
                                    <p:cond delay="0"/>
                                  </p:stCondLst>
                                  <p:childTnLst>
                                    <p:set>
                                      <p:cBhvr>
                                        <p:cTn id="143" dur="1" fill="hold">
                                          <p:stCondLst>
                                            <p:cond delay="0"/>
                                          </p:stCondLst>
                                        </p:cTn>
                                        <p:tgtEl>
                                          <p:spTgt spid="59"/>
                                        </p:tgtEl>
                                        <p:attrNameLst>
                                          <p:attrName>style.visibility</p:attrName>
                                        </p:attrNameLst>
                                      </p:cBhvr>
                                      <p:to>
                                        <p:strVal val="visible"/>
                                      </p:to>
                                    </p:set>
                                    <p:animEffect transition="in" filter="fade">
                                      <p:cBhvr>
                                        <p:cTn id="144" dur="100"/>
                                        <p:tgtEl>
                                          <p:spTgt spid="59"/>
                                        </p:tgtEl>
                                      </p:cBhvr>
                                    </p:animEffect>
                                  </p:childTnLst>
                                </p:cTn>
                              </p:par>
                            </p:childTnLst>
                          </p:cTn>
                        </p:par>
                        <p:par>
                          <p:cTn id="145" fill="hold">
                            <p:stCondLst>
                              <p:cond delay="5000"/>
                            </p:stCondLst>
                            <p:childTnLst>
                              <p:par>
                                <p:cTn id="146" presetID="10" presetClass="entr" presetSubtype="0" fill="hold" grpId="0" nodeType="after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fade">
                                      <p:cBhvr>
                                        <p:cTn id="148" dur="100"/>
                                        <p:tgtEl>
                                          <p:spTgt spid="56"/>
                                        </p:tgtEl>
                                      </p:cBhvr>
                                    </p:animEffect>
                                  </p:childTnLst>
                                </p:cTn>
                              </p:par>
                            </p:childTnLst>
                          </p:cTn>
                        </p:par>
                        <p:par>
                          <p:cTn id="149" fill="hold">
                            <p:stCondLst>
                              <p:cond delay="5100"/>
                            </p:stCondLst>
                            <p:childTnLst>
                              <p:par>
                                <p:cTn id="150" presetID="10" presetClass="entr" presetSubtype="0" fill="hold" grpId="0" nodeType="afterEffect">
                                  <p:stCondLst>
                                    <p:cond delay="0"/>
                                  </p:stCondLst>
                                  <p:childTnLst>
                                    <p:set>
                                      <p:cBhvr>
                                        <p:cTn id="151" dur="1" fill="hold">
                                          <p:stCondLst>
                                            <p:cond delay="0"/>
                                          </p:stCondLst>
                                        </p:cTn>
                                        <p:tgtEl>
                                          <p:spTgt spid="54"/>
                                        </p:tgtEl>
                                        <p:attrNameLst>
                                          <p:attrName>style.visibility</p:attrName>
                                        </p:attrNameLst>
                                      </p:cBhvr>
                                      <p:to>
                                        <p:strVal val="visible"/>
                                      </p:to>
                                    </p:set>
                                    <p:animEffect transition="in" filter="fade">
                                      <p:cBhvr>
                                        <p:cTn id="152" dur="100"/>
                                        <p:tgtEl>
                                          <p:spTgt spid="54"/>
                                        </p:tgtEl>
                                      </p:cBhvr>
                                    </p:animEffect>
                                  </p:childTnLst>
                                </p:cTn>
                              </p:par>
                            </p:childTnLst>
                          </p:cTn>
                        </p:par>
                        <p:par>
                          <p:cTn id="153" fill="hold">
                            <p:stCondLst>
                              <p:cond delay="5200"/>
                            </p:stCondLst>
                            <p:childTnLst>
                              <p:par>
                                <p:cTn id="154" presetID="10" presetClass="entr" presetSubtype="0" fill="hold" grpId="0" nodeType="afterEffect">
                                  <p:stCondLst>
                                    <p:cond delay="0"/>
                                  </p:stCondLst>
                                  <p:childTnLst>
                                    <p:set>
                                      <p:cBhvr>
                                        <p:cTn id="155" dur="1" fill="hold">
                                          <p:stCondLst>
                                            <p:cond delay="0"/>
                                          </p:stCondLst>
                                        </p:cTn>
                                        <p:tgtEl>
                                          <p:spTgt spid="60"/>
                                        </p:tgtEl>
                                        <p:attrNameLst>
                                          <p:attrName>style.visibility</p:attrName>
                                        </p:attrNameLst>
                                      </p:cBhvr>
                                      <p:to>
                                        <p:strVal val="visible"/>
                                      </p:to>
                                    </p:set>
                                    <p:animEffect transition="in" filter="fade">
                                      <p:cBhvr>
                                        <p:cTn id="156" dur="100"/>
                                        <p:tgtEl>
                                          <p:spTgt spid="60"/>
                                        </p:tgtEl>
                                      </p:cBhvr>
                                    </p:animEffect>
                                  </p:childTnLst>
                                </p:cTn>
                              </p:par>
                            </p:childTnLst>
                          </p:cTn>
                        </p:par>
                        <p:par>
                          <p:cTn id="157" fill="hold">
                            <p:stCondLst>
                              <p:cond delay="5300"/>
                            </p:stCondLst>
                            <p:childTnLst>
                              <p:par>
                                <p:cTn id="158" presetID="10" presetClass="entr" presetSubtype="0" fill="hold" grpId="0" nodeType="afterEffect">
                                  <p:stCondLst>
                                    <p:cond delay="0"/>
                                  </p:stCondLst>
                                  <p:childTnLst>
                                    <p:set>
                                      <p:cBhvr>
                                        <p:cTn id="159" dur="1" fill="hold">
                                          <p:stCondLst>
                                            <p:cond delay="0"/>
                                          </p:stCondLst>
                                        </p:cTn>
                                        <p:tgtEl>
                                          <p:spTgt spid="61"/>
                                        </p:tgtEl>
                                        <p:attrNameLst>
                                          <p:attrName>style.visibility</p:attrName>
                                        </p:attrNameLst>
                                      </p:cBhvr>
                                      <p:to>
                                        <p:strVal val="visible"/>
                                      </p:to>
                                    </p:set>
                                    <p:animEffect transition="in" filter="fade">
                                      <p:cBhvr>
                                        <p:cTn id="160" dur="1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p:bldP spid="31" grpId="0"/>
      <p:bldP spid="32" grpId="0"/>
      <p:bldP spid="33" grpId="0"/>
      <p:bldP spid="34" grpId="0"/>
      <p:bldP spid="35" grpId="0"/>
      <p:bldP spid="36" grpId="0"/>
      <p:bldP spid="37" grpId="0"/>
      <p:bldP spid="38" grpId="0"/>
      <p:bldP spid="39" grpId="0"/>
      <p:bldP spid="40" grpId="0"/>
      <p:bldP spid="42" grpId="0"/>
      <p:bldP spid="43" grpId="0"/>
      <p:bldP spid="45" grpId="0"/>
      <p:bldP spid="46" grpId="0"/>
      <p:bldP spid="47" grpId="0"/>
      <p:bldP spid="48" grpId="0"/>
      <p:bldP spid="49" grpId="0"/>
      <p:bldP spid="50" grpId="0"/>
      <p:bldP spid="51"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Cloud 51">
            <a:extLst>
              <a:ext uri="{FF2B5EF4-FFF2-40B4-BE49-F238E27FC236}">
                <a16:creationId xmlns:a16="http://schemas.microsoft.com/office/drawing/2014/main" id="{3FA61C60-1AB6-421E-AF03-0BB675B109EE}"/>
              </a:ext>
            </a:extLst>
          </p:cNvPr>
          <p:cNvSpPr/>
          <p:nvPr/>
        </p:nvSpPr>
        <p:spPr>
          <a:xfrm>
            <a:off x="3053131" y="1304805"/>
            <a:ext cx="5763127" cy="4271211"/>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1470915" cy="369332"/>
          </a:xfrm>
          <a:prstGeom prst="rect">
            <a:avLst/>
          </a:prstGeom>
          <a:noFill/>
        </p:spPr>
        <p:txBody>
          <a:bodyPr wrap="none" rtlCol="0">
            <a:spAutoFit/>
          </a:bodyPr>
          <a:lstStyle/>
          <a:p>
            <a:r>
              <a:rPr lang="en-US" dirty="0">
                <a:latin typeface="Kamerik205 8" panose="020B0803030600020004" pitchFamily="34" charset="0"/>
              </a:rPr>
              <a:t>Serverless</a:t>
            </a:r>
          </a:p>
        </p:txBody>
      </p:sp>
      <p:sp>
        <p:nvSpPr>
          <p:cNvPr id="27" name="Rectangle 26">
            <a:extLst>
              <a:ext uri="{FF2B5EF4-FFF2-40B4-BE49-F238E27FC236}">
                <a16:creationId xmlns:a16="http://schemas.microsoft.com/office/drawing/2014/main" id="{B6A56839-553D-49D5-A94B-96335354F033}"/>
              </a:ext>
            </a:extLst>
          </p:cNvPr>
          <p:cNvSpPr/>
          <p:nvPr/>
        </p:nvSpPr>
        <p:spPr>
          <a:xfrm>
            <a:off x="7859828" y="327173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1" name="Rectangle 30">
            <a:extLst>
              <a:ext uri="{FF2B5EF4-FFF2-40B4-BE49-F238E27FC236}">
                <a16:creationId xmlns:a16="http://schemas.microsoft.com/office/drawing/2014/main" id="{F8C86675-0398-45E7-A684-512950946A4C}"/>
              </a:ext>
            </a:extLst>
          </p:cNvPr>
          <p:cNvSpPr/>
          <p:nvPr/>
        </p:nvSpPr>
        <p:spPr>
          <a:xfrm>
            <a:off x="3130183" y="324068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2" name="Rectangle 31">
            <a:extLst>
              <a:ext uri="{FF2B5EF4-FFF2-40B4-BE49-F238E27FC236}">
                <a16:creationId xmlns:a16="http://schemas.microsoft.com/office/drawing/2014/main" id="{F9B434C1-C68A-40BD-B2C9-0E4CCA0398B6}"/>
              </a:ext>
            </a:extLst>
          </p:cNvPr>
          <p:cNvSpPr/>
          <p:nvPr/>
        </p:nvSpPr>
        <p:spPr>
          <a:xfrm>
            <a:off x="4584657" y="344041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3" name="Rectangle 32">
            <a:extLst>
              <a:ext uri="{FF2B5EF4-FFF2-40B4-BE49-F238E27FC236}">
                <a16:creationId xmlns:a16="http://schemas.microsoft.com/office/drawing/2014/main" id="{0AB0447D-2D9A-452A-A29A-86F1F776F07F}"/>
              </a:ext>
            </a:extLst>
          </p:cNvPr>
          <p:cNvSpPr/>
          <p:nvPr/>
        </p:nvSpPr>
        <p:spPr>
          <a:xfrm>
            <a:off x="3519731" y="3911698"/>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4" name="Rectangle 33">
            <a:extLst>
              <a:ext uri="{FF2B5EF4-FFF2-40B4-BE49-F238E27FC236}">
                <a16:creationId xmlns:a16="http://schemas.microsoft.com/office/drawing/2014/main" id="{5E5AE32B-225B-4D11-84E8-4016BA74AB2A}"/>
              </a:ext>
            </a:extLst>
          </p:cNvPr>
          <p:cNvSpPr/>
          <p:nvPr/>
        </p:nvSpPr>
        <p:spPr>
          <a:xfrm>
            <a:off x="7008801" y="3679768"/>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5" name="Rectangle 34">
            <a:extLst>
              <a:ext uri="{FF2B5EF4-FFF2-40B4-BE49-F238E27FC236}">
                <a16:creationId xmlns:a16="http://schemas.microsoft.com/office/drawing/2014/main" id="{1CA2A7F0-BBF8-4BF8-B6B5-8929701CF350}"/>
              </a:ext>
            </a:extLst>
          </p:cNvPr>
          <p:cNvSpPr/>
          <p:nvPr/>
        </p:nvSpPr>
        <p:spPr>
          <a:xfrm>
            <a:off x="4192805" y="403371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6" name="Rectangle 35">
            <a:extLst>
              <a:ext uri="{FF2B5EF4-FFF2-40B4-BE49-F238E27FC236}">
                <a16:creationId xmlns:a16="http://schemas.microsoft.com/office/drawing/2014/main" id="{39038033-64DD-40A3-8E7D-3CBDFCF172F6}"/>
              </a:ext>
            </a:extLst>
          </p:cNvPr>
          <p:cNvSpPr/>
          <p:nvPr/>
        </p:nvSpPr>
        <p:spPr>
          <a:xfrm>
            <a:off x="5275487" y="483417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7" name="Rectangle 36">
            <a:extLst>
              <a:ext uri="{FF2B5EF4-FFF2-40B4-BE49-F238E27FC236}">
                <a16:creationId xmlns:a16="http://schemas.microsoft.com/office/drawing/2014/main" id="{D6AA7D73-7DD9-4A68-84F3-7B7BDCE53230}"/>
              </a:ext>
            </a:extLst>
          </p:cNvPr>
          <p:cNvSpPr/>
          <p:nvPr/>
        </p:nvSpPr>
        <p:spPr>
          <a:xfrm>
            <a:off x="4660555" y="4480227"/>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8" name="Rectangle 37">
            <a:extLst>
              <a:ext uri="{FF2B5EF4-FFF2-40B4-BE49-F238E27FC236}">
                <a16:creationId xmlns:a16="http://schemas.microsoft.com/office/drawing/2014/main" id="{9D4F7737-6779-4B79-BB6E-134CD570831A}"/>
              </a:ext>
            </a:extLst>
          </p:cNvPr>
          <p:cNvSpPr/>
          <p:nvPr/>
        </p:nvSpPr>
        <p:spPr>
          <a:xfrm>
            <a:off x="3860348" y="453326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9" name="Rectangle 38">
            <a:extLst>
              <a:ext uri="{FF2B5EF4-FFF2-40B4-BE49-F238E27FC236}">
                <a16:creationId xmlns:a16="http://schemas.microsoft.com/office/drawing/2014/main" id="{D7562164-79EC-4EC8-945B-EE71754094D1}"/>
              </a:ext>
            </a:extLst>
          </p:cNvPr>
          <p:cNvSpPr/>
          <p:nvPr/>
        </p:nvSpPr>
        <p:spPr>
          <a:xfrm>
            <a:off x="6595698" y="431645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0" name="Rectangle 39">
            <a:extLst>
              <a:ext uri="{FF2B5EF4-FFF2-40B4-BE49-F238E27FC236}">
                <a16:creationId xmlns:a16="http://schemas.microsoft.com/office/drawing/2014/main" id="{8C778C5C-9053-498B-AC6B-E94C502B884A}"/>
              </a:ext>
            </a:extLst>
          </p:cNvPr>
          <p:cNvSpPr/>
          <p:nvPr/>
        </p:nvSpPr>
        <p:spPr>
          <a:xfrm>
            <a:off x="6157774" y="368260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2" name="Rectangle 41">
            <a:extLst>
              <a:ext uri="{FF2B5EF4-FFF2-40B4-BE49-F238E27FC236}">
                <a16:creationId xmlns:a16="http://schemas.microsoft.com/office/drawing/2014/main" id="{9BA226B3-99C6-436D-98AE-404CA08A04AE}"/>
              </a:ext>
            </a:extLst>
          </p:cNvPr>
          <p:cNvSpPr/>
          <p:nvPr/>
        </p:nvSpPr>
        <p:spPr>
          <a:xfrm>
            <a:off x="5801640" y="4439607"/>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3" name="Rectangle 42">
            <a:extLst>
              <a:ext uri="{FF2B5EF4-FFF2-40B4-BE49-F238E27FC236}">
                <a16:creationId xmlns:a16="http://schemas.microsoft.com/office/drawing/2014/main" id="{294E8E1E-D7DB-4094-98CC-6E558E134124}"/>
              </a:ext>
            </a:extLst>
          </p:cNvPr>
          <p:cNvSpPr/>
          <p:nvPr/>
        </p:nvSpPr>
        <p:spPr>
          <a:xfrm>
            <a:off x="5158340" y="395216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5" name="Rectangle 44">
            <a:extLst>
              <a:ext uri="{FF2B5EF4-FFF2-40B4-BE49-F238E27FC236}">
                <a16:creationId xmlns:a16="http://schemas.microsoft.com/office/drawing/2014/main" id="{32315DDD-48D8-4300-BF9A-3BEE633C6DE4}"/>
              </a:ext>
            </a:extLst>
          </p:cNvPr>
          <p:cNvSpPr/>
          <p:nvPr/>
        </p:nvSpPr>
        <p:spPr>
          <a:xfrm>
            <a:off x="3973030" y="3222699"/>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6" name="Rectangle 45">
            <a:extLst>
              <a:ext uri="{FF2B5EF4-FFF2-40B4-BE49-F238E27FC236}">
                <a16:creationId xmlns:a16="http://schemas.microsoft.com/office/drawing/2014/main" id="{EFEDA3B3-A982-4B1C-9A18-55944F7EA0EF}"/>
              </a:ext>
            </a:extLst>
          </p:cNvPr>
          <p:cNvSpPr/>
          <p:nvPr/>
        </p:nvSpPr>
        <p:spPr>
          <a:xfrm>
            <a:off x="5540940" y="334379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7" name="Rectangle 46">
            <a:extLst>
              <a:ext uri="{FF2B5EF4-FFF2-40B4-BE49-F238E27FC236}">
                <a16:creationId xmlns:a16="http://schemas.microsoft.com/office/drawing/2014/main" id="{85F7E20C-E407-4F1F-9E29-0741B68DBBFE}"/>
              </a:ext>
            </a:extLst>
          </p:cNvPr>
          <p:cNvSpPr/>
          <p:nvPr/>
        </p:nvSpPr>
        <p:spPr>
          <a:xfrm>
            <a:off x="6631263" y="3148015"/>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8" name="Rectangle 47">
            <a:extLst>
              <a:ext uri="{FF2B5EF4-FFF2-40B4-BE49-F238E27FC236}">
                <a16:creationId xmlns:a16="http://schemas.microsoft.com/office/drawing/2014/main" id="{AC559E07-77F3-4964-9388-B455B619ED2E}"/>
              </a:ext>
            </a:extLst>
          </p:cNvPr>
          <p:cNvSpPr/>
          <p:nvPr/>
        </p:nvSpPr>
        <p:spPr>
          <a:xfrm>
            <a:off x="7393418" y="285883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9" name="Rectangle 48">
            <a:extLst>
              <a:ext uri="{FF2B5EF4-FFF2-40B4-BE49-F238E27FC236}">
                <a16:creationId xmlns:a16="http://schemas.microsoft.com/office/drawing/2014/main" id="{544AFD35-8A28-43AC-8861-334063BEAF7E}"/>
              </a:ext>
            </a:extLst>
          </p:cNvPr>
          <p:cNvSpPr/>
          <p:nvPr/>
        </p:nvSpPr>
        <p:spPr>
          <a:xfrm>
            <a:off x="6060747" y="2905369"/>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0" name="Rectangle 49">
            <a:extLst>
              <a:ext uri="{FF2B5EF4-FFF2-40B4-BE49-F238E27FC236}">
                <a16:creationId xmlns:a16="http://schemas.microsoft.com/office/drawing/2014/main" id="{110FE6A5-6C74-424E-87B9-58B98542D473}"/>
              </a:ext>
            </a:extLst>
          </p:cNvPr>
          <p:cNvSpPr/>
          <p:nvPr/>
        </p:nvSpPr>
        <p:spPr>
          <a:xfrm>
            <a:off x="5014130" y="295434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1" name="Rectangle 50">
            <a:extLst>
              <a:ext uri="{FF2B5EF4-FFF2-40B4-BE49-F238E27FC236}">
                <a16:creationId xmlns:a16="http://schemas.microsoft.com/office/drawing/2014/main" id="{22E22C29-2883-4332-83BB-C9F9F28771D4}"/>
              </a:ext>
            </a:extLst>
          </p:cNvPr>
          <p:cNvSpPr/>
          <p:nvPr/>
        </p:nvSpPr>
        <p:spPr>
          <a:xfrm>
            <a:off x="3570208" y="268048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3" name="Rectangle 52">
            <a:extLst>
              <a:ext uri="{FF2B5EF4-FFF2-40B4-BE49-F238E27FC236}">
                <a16:creationId xmlns:a16="http://schemas.microsoft.com/office/drawing/2014/main" id="{B43FB26C-44B9-412A-BABE-9BFC7AC773AD}"/>
              </a:ext>
            </a:extLst>
          </p:cNvPr>
          <p:cNvSpPr/>
          <p:nvPr/>
        </p:nvSpPr>
        <p:spPr>
          <a:xfrm>
            <a:off x="4328121" y="2601154"/>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4" name="Rectangle 53">
            <a:extLst>
              <a:ext uri="{FF2B5EF4-FFF2-40B4-BE49-F238E27FC236}">
                <a16:creationId xmlns:a16="http://schemas.microsoft.com/office/drawing/2014/main" id="{5E4B5701-4909-4F10-8DD8-B74526FF9783}"/>
              </a:ext>
            </a:extLst>
          </p:cNvPr>
          <p:cNvSpPr/>
          <p:nvPr/>
        </p:nvSpPr>
        <p:spPr>
          <a:xfrm>
            <a:off x="6772395" y="2494404"/>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5" name="Rectangle 54">
            <a:extLst>
              <a:ext uri="{FF2B5EF4-FFF2-40B4-BE49-F238E27FC236}">
                <a16:creationId xmlns:a16="http://schemas.microsoft.com/office/drawing/2014/main" id="{03AC147C-40F4-491D-B3BE-ED0845A8DB51}"/>
              </a:ext>
            </a:extLst>
          </p:cNvPr>
          <p:cNvSpPr/>
          <p:nvPr/>
        </p:nvSpPr>
        <p:spPr>
          <a:xfrm>
            <a:off x="7626623" y="2268673"/>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6" name="Rectangle 55">
            <a:extLst>
              <a:ext uri="{FF2B5EF4-FFF2-40B4-BE49-F238E27FC236}">
                <a16:creationId xmlns:a16="http://schemas.microsoft.com/office/drawing/2014/main" id="{3E8BCE6E-2592-4DB4-90E3-3C6942AAB071}"/>
              </a:ext>
            </a:extLst>
          </p:cNvPr>
          <p:cNvSpPr/>
          <p:nvPr/>
        </p:nvSpPr>
        <p:spPr>
          <a:xfrm>
            <a:off x="5605809" y="242643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7" name="Rectangle 56">
            <a:extLst>
              <a:ext uri="{FF2B5EF4-FFF2-40B4-BE49-F238E27FC236}">
                <a16:creationId xmlns:a16="http://schemas.microsoft.com/office/drawing/2014/main" id="{00E77190-28B1-4079-8BC3-0B905E691251}"/>
              </a:ext>
            </a:extLst>
          </p:cNvPr>
          <p:cNvSpPr/>
          <p:nvPr/>
        </p:nvSpPr>
        <p:spPr>
          <a:xfrm>
            <a:off x="3646742" y="1857557"/>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8" name="Rectangle 57">
            <a:extLst>
              <a:ext uri="{FF2B5EF4-FFF2-40B4-BE49-F238E27FC236}">
                <a16:creationId xmlns:a16="http://schemas.microsoft.com/office/drawing/2014/main" id="{38CD6A2A-B96E-494F-90CD-2EC37870AA76}"/>
              </a:ext>
            </a:extLst>
          </p:cNvPr>
          <p:cNvSpPr/>
          <p:nvPr/>
        </p:nvSpPr>
        <p:spPr>
          <a:xfrm>
            <a:off x="4128657" y="2104365"/>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9" name="Rectangle 58">
            <a:extLst>
              <a:ext uri="{FF2B5EF4-FFF2-40B4-BE49-F238E27FC236}">
                <a16:creationId xmlns:a16="http://schemas.microsoft.com/office/drawing/2014/main" id="{C8E2D36B-4C69-4163-A578-1C55745A2B9E}"/>
              </a:ext>
            </a:extLst>
          </p:cNvPr>
          <p:cNvSpPr/>
          <p:nvPr/>
        </p:nvSpPr>
        <p:spPr>
          <a:xfrm>
            <a:off x="4983690" y="228709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0" name="Rectangle 59">
            <a:extLst>
              <a:ext uri="{FF2B5EF4-FFF2-40B4-BE49-F238E27FC236}">
                <a16:creationId xmlns:a16="http://schemas.microsoft.com/office/drawing/2014/main" id="{22FFBB94-3CB4-458E-9F28-C6B515651F47}"/>
              </a:ext>
            </a:extLst>
          </p:cNvPr>
          <p:cNvSpPr/>
          <p:nvPr/>
        </p:nvSpPr>
        <p:spPr>
          <a:xfrm>
            <a:off x="6264796" y="215947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1" name="Rectangle 60">
            <a:extLst>
              <a:ext uri="{FF2B5EF4-FFF2-40B4-BE49-F238E27FC236}">
                <a16:creationId xmlns:a16="http://schemas.microsoft.com/office/drawing/2014/main" id="{0DA22296-8065-4D49-9B4B-5177B3224DC2}"/>
              </a:ext>
            </a:extLst>
          </p:cNvPr>
          <p:cNvSpPr/>
          <p:nvPr/>
        </p:nvSpPr>
        <p:spPr>
          <a:xfrm>
            <a:off x="7093243" y="191220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2" name="Rectangle 61">
            <a:extLst>
              <a:ext uri="{FF2B5EF4-FFF2-40B4-BE49-F238E27FC236}">
                <a16:creationId xmlns:a16="http://schemas.microsoft.com/office/drawing/2014/main" id="{4D8EF1FE-2C58-459D-97F2-29F0091892D0}"/>
              </a:ext>
            </a:extLst>
          </p:cNvPr>
          <p:cNvSpPr/>
          <p:nvPr/>
        </p:nvSpPr>
        <p:spPr>
          <a:xfrm>
            <a:off x="4652188" y="173894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3" name="Rectangle 62">
            <a:extLst>
              <a:ext uri="{FF2B5EF4-FFF2-40B4-BE49-F238E27FC236}">
                <a16:creationId xmlns:a16="http://schemas.microsoft.com/office/drawing/2014/main" id="{C774C30C-143C-4529-B550-D1D45FD306F9}"/>
              </a:ext>
            </a:extLst>
          </p:cNvPr>
          <p:cNvSpPr/>
          <p:nvPr/>
        </p:nvSpPr>
        <p:spPr>
          <a:xfrm>
            <a:off x="5274059" y="1519659"/>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4" name="Rectangle 63">
            <a:extLst>
              <a:ext uri="{FF2B5EF4-FFF2-40B4-BE49-F238E27FC236}">
                <a16:creationId xmlns:a16="http://schemas.microsoft.com/office/drawing/2014/main" id="{0F50E2F1-0C1D-48E7-BFC6-E2BC59BBE672}"/>
              </a:ext>
            </a:extLst>
          </p:cNvPr>
          <p:cNvSpPr/>
          <p:nvPr/>
        </p:nvSpPr>
        <p:spPr>
          <a:xfrm>
            <a:off x="5808564" y="182758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5" name="Rectangle 64">
            <a:extLst>
              <a:ext uri="{FF2B5EF4-FFF2-40B4-BE49-F238E27FC236}">
                <a16:creationId xmlns:a16="http://schemas.microsoft.com/office/drawing/2014/main" id="{2F7EBEE4-3ED1-4867-8844-88B0781F0B93}"/>
              </a:ext>
            </a:extLst>
          </p:cNvPr>
          <p:cNvSpPr/>
          <p:nvPr/>
        </p:nvSpPr>
        <p:spPr>
          <a:xfrm>
            <a:off x="6120250" y="131533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6" name="Rectangle 65">
            <a:extLst>
              <a:ext uri="{FF2B5EF4-FFF2-40B4-BE49-F238E27FC236}">
                <a16:creationId xmlns:a16="http://schemas.microsoft.com/office/drawing/2014/main" id="{9621268A-416C-4B2C-A3F3-B9B91D3264BD}"/>
              </a:ext>
            </a:extLst>
          </p:cNvPr>
          <p:cNvSpPr/>
          <p:nvPr/>
        </p:nvSpPr>
        <p:spPr>
          <a:xfrm>
            <a:off x="6848257" y="145807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Tree>
    <p:extLst>
      <p:ext uri="{BB962C8B-B14F-4D97-AF65-F5344CB8AC3E}">
        <p14:creationId xmlns:p14="http://schemas.microsoft.com/office/powerpoint/2010/main" val="1928062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2F76A-2FA8-42BB-849C-1FB226A33F2F}"/>
              </a:ext>
            </a:extLst>
          </p:cNvPr>
          <p:cNvSpPr txBox="1"/>
          <p:nvPr/>
        </p:nvSpPr>
        <p:spPr>
          <a:xfrm>
            <a:off x="3083442" y="1136149"/>
            <a:ext cx="6025111" cy="707886"/>
          </a:xfrm>
          <a:prstGeom prst="rect">
            <a:avLst/>
          </a:prstGeom>
          <a:noFill/>
        </p:spPr>
        <p:txBody>
          <a:bodyPr wrap="none" rtlCol="0">
            <a:spAutoFit/>
          </a:bodyPr>
          <a:lstStyle/>
          <a:p>
            <a:pPr algn="ctr"/>
            <a:r>
              <a:rPr lang="en-US" sz="4000" dirty="0">
                <a:latin typeface="Kamerik205 8" panose="020B0803030600020004" pitchFamily="34" charset="0"/>
              </a:rPr>
              <a:t>Not there isn’t servers</a:t>
            </a:r>
          </a:p>
        </p:txBody>
      </p:sp>
      <p:sp>
        <p:nvSpPr>
          <p:cNvPr id="3" name="TextBox 2">
            <a:extLst>
              <a:ext uri="{FF2B5EF4-FFF2-40B4-BE49-F238E27FC236}">
                <a16:creationId xmlns:a16="http://schemas.microsoft.com/office/drawing/2014/main" id="{3B0E6830-65B7-4F60-9043-7D81C4FE4884}"/>
              </a:ext>
            </a:extLst>
          </p:cNvPr>
          <p:cNvSpPr txBox="1"/>
          <p:nvPr/>
        </p:nvSpPr>
        <p:spPr>
          <a:xfrm>
            <a:off x="308655" y="2377533"/>
            <a:ext cx="11574683" cy="707886"/>
          </a:xfrm>
          <a:prstGeom prst="rect">
            <a:avLst/>
          </a:prstGeom>
          <a:noFill/>
        </p:spPr>
        <p:txBody>
          <a:bodyPr wrap="square">
            <a:spAutoFit/>
          </a:bodyPr>
          <a:lstStyle/>
          <a:p>
            <a:pPr algn="ctr"/>
            <a:r>
              <a:rPr lang="en-US" sz="4000" dirty="0">
                <a:latin typeface="Kamerik205 8" panose="020B0803030600020004" pitchFamily="34" charset="0"/>
              </a:rPr>
              <a:t>Just, you can think about the servers less</a:t>
            </a:r>
          </a:p>
        </p:txBody>
      </p:sp>
      <p:sp>
        <p:nvSpPr>
          <p:cNvPr id="4" name="TextBox 3">
            <a:extLst>
              <a:ext uri="{FF2B5EF4-FFF2-40B4-BE49-F238E27FC236}">
                <a16:creationId xmlns:a16="http://schemas.microsoft.com/office/drawing/2014/main" id="{4CCCD2A6-1E10-4B2D-A77A-6BE24B8A1DBC}"/>
              </a:ext>
            </a:extLst>
          </p:cNvPr>
          <p:cNvSpPr txBox="1"/>
          <p:nvPr/>
        </p:nvSpPr>
        <p:spPr>
          <a:xfrm>
            <a:off x="1455688" y="4444679"/>
            <a:ext cx="3255507" cy="523220"/>
          </a:xfrm>
          <a:prstGeom prst="rect">
            <a:avLst/>
          </a:prstGeom>
          <a:noFill/>
        </p:spPr>
        <p:txBody>
          <a:bodyPr wrap="none" rtlCol="0">
            <a:spAutoFit/>
          </a:bodyPr>
          <a:lstStyle/>
          <a:p>
            <a:r>
              <a:rPr lang="en-US" sz="2800" b="1" dirty="0"/>
              <a:t>Server Configuration</a:t>
            </a:r>
          </a:p>
        </p:txBody>
      </p:sp>
      <p:sp>
        <p:nvSpPr>
          <p:cNvPr id="5" name="TextBox 4">
            <a:extLst>
              <a:ext uri="{FF2B5EF4-FFF2-40B4-BE49-F238E27FC236}">
                <a16:creationId xmlns:a16="http://schemas.microsoft.com/office/drawing/2014/main" id="{548FF00D-522F-4CC4-9C46-564F3D8464DA}"/>
              </a:ext>
            </a:extLst>
          </p:cNvPr>
          <p:cNvSpPr txBox="1"/>
          <p:nvPr/>
        </p:nvSpPr>
        <p:spPr>
          <a:xfrm>
            <a:off x="7480807" y="4444679"/>
            <a:ext cx="2259849" cy="523220"/>
          </a:xfrm>
          <a:prstGeom prst="rect">
            <a:avLst/>
          </a:prstGeom>
          <a:noFill/>
        </p:spPr>
        <p:txBody>
          <a:bodyPr wrap="none" rtlCol="0">
            <a:spAutoFit/>
          </a:bodyPr>
          <a:lstStyle/>
          <a:p>
            <a:r>
              <a:rPr lang="en-US" sz="2800" b="1" dirty="0"/>
              <a:t>Server Scaling</a:t>
            </a:r>
          </a:p>
        </p:txBody>
      </p:sp>
      <p:cxnSp>
        <p:nvCxnSpPr>
          <p:cNvPr id="6" name="Straight Connector 5">
            <a:extLst>
              <a:ext uri="{FF2B5EF4-FFF2-40B4-BE49-F238E27FC236}">
                <a16:creationId xmlns:a16="http://schemas.microsoft.com/office/drawing/2014/main" id="{7ADFC549-A6E8-4E59-8FCD-5E9E18B38C5B}"/>
              </a:ext>
            </a:extLst>
          </p:cNvPr>
          <p:cNvCxnSpPr>
            <a:stCxn id="4" idx="1"/>
            <a:endCxn id="4" idx="3"/>
          </p:cNvCxnSpPr>
          <p:nvPr/>
        </p:nvCxnSpPr>
        <p:spPr>
          <a:xfrm>
            <a:off x="1455688" y="4706289"/>
            <a:ext cx="325550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A41CBA3-04BA-4C3E-B3F3-B79036C3AA68}"/>
              </a:ext>
            </a:extLst>
          </p:cNvPr>
          <p:cNvCxnSpPr>
            <a:cxnSpLocks/>
            <a:endCxn id="5" idx="3"/>
          </p:cNvCxnSpPr>
          <p:nvPr/>
        </p:nvCxnSpPr>
        <p:spPr>
          <a:xfrm flipV="1">
            <a:off x="7480799" y="4706289"/>
            <a:ext cx="2259857" cy="889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5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EF89C-8805-9AC6-9C74-B28BDB495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E089DCB4-2238-B0F0-86C3-009617DBE296}"/>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3" name="Group 12">
            <a:extLst>
              <a:ext uri="{FF2B5EF4-FFF2-40B4-BE49-F238E27FC236}">
                <a16:creationId xmlns:a16="http://schemas.microsoft.com/office/drawing/2014/main" id="{7717CBF9-AF86-AF38-2DA4-6D783C926DB8}"/>
              </a:ext>
            </a:extLst>
          </p:cNvPr>
          <p:cNvGrpSpPr/>
          <p:nvPr/>
        </p:nvGrpSpPr>
        <p:grpSpPr>
          <a:xfrm>
            <a:off x="857622" y="3587633"/>
            <a:ext cx="2381250" cy="2828925"/>
            <a:chOff x="857622" y="3587633"/>
            <a:chExt cx="2381250" cy="2828925"/>
          </a:xfrm>
        </p:grpSpPr>
        <p:pic>
          <p:nvPicPr>
            <p:cNvPr id="6" name="Picture 5">
              <a:extLst>
                <a:ext uri="{FF2B5EF4-FFF2-40B4-BE49-F238E27FC236}">
                  <a16:creationId xmlns:a16="http://schemas.microsoft.com/office/drawing/2014/main" id="{51DC845A-0D10-71C3-943A-0001FAD3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22" y="3587633"/>
              <a:ext cx="2381250" cy="2381250"/>
            </a:xfrm>
            <a:prstGeom prst="rect">
              <a:avLst/>
            </a:prstGeom>
          </p:spPr>
        </p:pic>
        <p:sp>
          <p:nvSpPr>
            <p:cNvPr id="9" name="Rectangle 8">
              <a:extLst>
                <a:ext uri="{FF2B5EF4-FFF2-40B4-BE49-F238E27FC236}">
                  <a16:creationId xmlns:a16="http://schemas.microsoft.com/office/drawing/2014/main" id="{0C3350AE-8390-EBBF-EF67-4F3390C79A04}"/>
                </a:ext>
              </a:extLst>
            </p:cNvPr>
            <p:cNvSpPr/>
            <p:nvPr/>
          </p:nvSpPr>
          <p:spPr>
            <a:xfrm>
              <a:off x="857622" y="6006983"/>
              <a:ext cx="2381250"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Keynote – Christina Aldan</a:t>
              </a:r>
            </a:p>
          </p:txBody>
        </p:sp>
      </p:grpSp>
      <p:grpSp>
        <p:nvGrpSpPr>
          <p:cNvPr id="14" name="Group 13">
            <a:extLst>
              <a:ext uri="{FF2B5EF4-FFF2-40B4-BE49-F238E27FC236}">
                <a16:creationId xmlns:a16="http://schemas.microsoft.com/office/drawing/2014/main" id="{2400AF41-BA59-0013-65F5-B00E90307E69}"/>
              </a:ext>
            </a:extLst>
          </p:cNvPr>
          <p:cNvGrpSpPr/>
          <p:nvPr/>
        </p:nvGrpSpPr>
        <p:grpSpPr>
          <a:xfrm>
            <a:off x="3837430" y="3587633"/>
            <a:ext cx="4517136" cy="2828925"/>
            <a:chOff x="3837430" y="3587633"/>
            <a:chExt cx="4517136" cy="2828925"/>
          </a:xfrm>
        </p:grpSpPr>
        <p:pic>
          <p:nvPicPr>
            <p:cNvPr id="4" name="Picture 3">
              <a:extLst>
                <a:ext uri="{FF2B5EF4-FFF2-40B4-BE49-F238E27FC236}">
                  <a16:creationId xmlns:a16="http://schemas.microsoft.com/office/drawing/2014/main" id="{C3F69596-CC13-23E1-2646-D8480AE0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430" y="3587633"/>
              <a:ext cx="4517136" cy="2371496"/>
            </a:xfrm>
            <a:prstGeom prst="rect">
              <a:avLst/>
            </a:prstGeom>
          </p:spPr>
        </p:pic>
        <p:sp>
          <p:nvSpPr>
            <p:cNvPr id="10" name="Rectangle 9">
              <a:extLst>
                <a:ext uri="{FF2B5EF4-FFF2-40B4-BE49-F238E27FC236}">
                  <a16:creationId xmlns:a16="http://schemas.microsoft.com/office/drawing/2014/main" id="{42ED4E93-9E06-E121-F0A8-13DC6F56C10D}"/>
                </a:ext>
              </a:extLst>
            </p:cNvPr>
            <p:cNvSpPr/>
            <p:nvPr/>
          </p:nvSpPr>
          <p:spPr>
            <a:xfrm>
              <a:off x="4514847" y="6006983"/>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.NET Rocks! 20</a:t>
              </a:r>
              <a:r>
                <a:rPr kumimoji="0" lang="en-US" sz="1600" b="1" i="0" u="none" strike="noStrike" kern="1200" cap="none" spc="0" normalizeH="0" baseline="30000" noProof="0" dirty="0">
                  <a:ln>
                    <a:noFill/>
                  </a:ln>
                  <a:solidFill>
                    <a:srgbClr val="2D435D"/>
                  </a:solidFill>
                  <a:effectLst/>
                  <a:uLnTx/>
                  <a:uFillTx/>
                  <a:latin typeface="Calibri" panose="020F0502020204030204"/>
                  <a:ea typeface="+mn-ea"/>
                  <a:cs typeface="+mn-cs"/>
                </a:rPr>
                <a:t>th</a:t>
              </a: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 Anniversary Party</a:t>
              </a:r>
            </a:p>
          </p:txBody>
        </p:sp>
      </p:grpSp>
      <p:grpSp>
        <p:nvGrpSpPr>
          <p:cNvPr id="15" name="Group 14">
            <a:extLst>
              <a:ext uri="{FF2B5EF4-FFF2-40B4-BE49-F238E27FC236}">
                <a16:creationId xmlns:a16="http://schemas.microsoft.com/office/drawing/2014/main" id="{FBF80581-477C-73DA-98D5-238A49F03FF2}"/>
              </a:ext>
            </a:extLst>
          </p:cNvPr>
          <p:cNvGrpSpPr/>
          <p:nvPr/>
        </p:nvGrpSpPr>
        <p:grpSpPr>
          <a:xfrm>
            <a:off x="8479154" y="3597387"/>
            <a:ext cx="3562191" cy="2819170"/>
            <a:chOff x="8479154" y="3597387"/>
            <a:chExt cx="3562191" cy="2819170"/>
          </a:xfrm>
        </p:grpSpPr>
        <p:pic>
          <p:nvPicPr>
            <p:cNvPr id="8" name="Picture 7">
              <a:extLst>
                <a:ext uri="{FF2B5EF4-FFF2-40B4-BE49-F238E27FC236}">
                  <a16:creationId xmlns:a16="http://schemas.microsoft.com/office/drawing/2014/main" id="{A494755E-A49E-0B76-F913-08B02A05C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154" y="3597387"/>
              <a:ext cx="3562191" cy="2371496"/>
            </a:xfrm>
            <a:prstGeom prst="rect">
              <a:avLst/>
            </a:prstGeom>
          </p:spPr>
        </p:pic>
        <p:sp>
          <p:nvSpPr>
            <p:cNvPr id="12" name="Rectangle 11">
              <a:extLst>
                <a:ext uri="{FF2B5EF4-FFF2-40B4-BE49-F238E27FC236}">
                  <a16:creationId xmlns:a16="http://schemas.microsoft.com/office/drawing/2014/main" id="{AF4909EA-F6A9-ED0C-68EC-FC34D2B2B305}"/>
                </a:ext>
              </a:extLst>
            </p:cNvPr>
            <p:cNvSpPr/>
            <p:nvPr/>
          </p:nvSpPr>
          <p:spPr>
            <a:xfrm>
              <a:off x="8679098" y="6006982"/>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A Toast to Women in Technology</a:t>
              </a:r>
            </a:p>
          </p:txBody>
        </p:sp>
      </p:grpSp>
    </p:spTree>
    <p:extLst>
      <p:ext uri="{BB962C8B-B14F-4D97-AF65-F5344CB8AC3E}">
        <p14:creationId xmlns:p14="http://schemas.microsoft.com/office/powerpoint/2010/main" val="985237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90108-6005-43F3-9607-41FE989D03AF}"/>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0975A00D-523B-40B9-9C11-4ED712DD7540}"/>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12887874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F696-9B9F-4165-8219-00A99C33FC1C}"/>
              </a:ext>
            </a:extLst>
          </p:cNvPr>
          <p:cNvSpPr>
            <a:spLocks noGrp="1"/>
          </p:cNvSpPr>
          <p:nvPr>
            <p:ph type="title"/>
          </p:nvPr>
        </p:nvSpPr>
        <p:spPr/>
        <p:txBody>
          <a:bodyPr>
            <a:normAutofit fontScale="90000"/>
          </a:bodyPr>
          <a:lstStyle/>
          <a:p>
            <a:r>
              <a:rPr lang="en-US" dirty="0"/>
              <a:t>Serverless Benefits</a:t>
            </a:r>
          </a:p>
        </p:txBody>
      </p:sp>
      <p:sp>
        <p:nvSpPr>
          <p:cNvPr id="7" name="Rectangle: Rounded Corners 6">
            <a:extLst>
              <a:ext uri="{FF2B5EF4-FFF2-40B4-BE49-F238E27FC236}">
                <a16:creationId xmlns:a16="http://schemas.microsoft.com/office/drawing/2014/main" id="{832B3764-D737-47D5-BD93-E10B8F404015}"/>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8" name="Rectangle: Rounded Corners 7">
            <a:extLst>
              <a:ext uri="{FF2B5EF4-FFF2-40B4-BE49-F238E27FC236}">
                <a16:creationId xmlns:a16="http://schemas.microsoft.com/office/drawing/2014/main" id="{AEFD260B-5827-4FC4-A000-D2F8579D6D8B}"/>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9" name="Rectangle: Rounded Corners 8">
            <a:extLst>
              <a:ext uri="{FF2B5EF4-FFF2-40B4-BE49-F238E27FC236}">
                <a16:creationId xmlns:a16="http://schemas.microsoft.com/office/drawing/2014/main" id="{7BF76125-3E9A-44B3-9C59-51CC653C905B}"/>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259150180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4 " pathEditMode="relative" rAng="0" ptsTypes="AA">
                                      <p:cBhvr>
                                        <p:cTn id="6" dur="1000" fill="hold"/>
                                        <p:tgtEl>
                                          <p:spTgt spid="9"/>
                                        </p:tgtEl>
                                        <p:attrNameLst>
                                          <p:attrName>ppt_x</p:attrName>
                                          <p:attrName>ppt_y</p:attrName>
                                        </p:attrNameLst>
                                      </p:cBhvr>
                                      <p:rCtr x="-14036" y="-10417"/>
                                    </p:animMotion>
                                  </p:childTnLst>
                                </p:cTn>
                              </p:par>
                              <p:par>
                                <p:cTn id="7" presetID="42" presetClass="path" presetSubtype="0" accel="50000" decel="50000" fill="hold" grpId="1" nodeType="withEffect">
                                  <p:stCondLst>
                                    <p:cond delay="0"/>
                                  </p:stCondLst>
                                  <p:childTnLst>
                                    <p:animMotion origin="layout" path="M 0 2.96296E-6 L -0.28164 -0.20672 " pathEditMode="relative" rAng="0" ptsTypes="AA">
                                      <p:cBhvr>
                                        <p:cTn id="8" dur="1000" fill="hold"/>
                                        <p:tgtEl>
                                          <p:spTgt spid="8"/>
                                        </p:tgtEl>
                                        <p:attrNameLst>
                                          <p:attrName>ppt_x</p:attrName>
                                          <p:attrName>ppt_y</p:attrName>
                                        </p:attrNameLst>
                                      </p:cBhvr>
                                      <p:rCtr x="-14089" y="-10347"/>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P spid="9"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0BE5-AC81-4B2C-B8EB-8E566FF2E793}"/>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F2C9CCBE-7B79-4E55-928A-E21F0EEF620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F055A97D-3BEB-44D7-BFAF-A9483A831E71}"/>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10282437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CE387-C797-4CE2-A46D-A188D9C54CB9}"/>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006F1AB2-3B8B-4357-872C-1BCEA14B535C}"/>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4" name="Rectangle: Rounded Corners 3">
            <a:extLst>
              <a:ext uri="{FF2B5EF4-FFF2-40B4-BE49-F238E27FC236}">
                <a16:creationId xmlns:a16="http://schemas.microsoft.com/office/drawing/2014/main" id="{238DBB25-3492-4FC9-B8AA-64AA149143B9}"/>
              </a:ext>
            </a:extLst>
          </p:cNvPr>
          <p:cNvSpPr/>
          <p:nvPr/>
        </p:nvSpPr>
        <p:spPr>
          <a:xfrm>
            <a:off x="4527630"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9D2B6FC0-3A2B-4DCB-81D4-DA8A0710C6E7}"/>
              </a:ext>
            </a:extLst>
          </p:cNvPr>
          <p:cNvSpPr/>
          <p:nvPr/>
        </p:nvSpPr>
        <p:spPr>
          <a:xfrm>
            <a:off x="4527630"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6" name="Rectangle: Rounded Corners 5">
            <a:extLst>
              <a:ext uri="{FF2B5EF4-FFF2-40B4-BE49-F238E27FC236}">
                <a16:creationId xmlns:a16="http://schemas.microsoft.com/office/drawing/2014/main" id="{369B3BED-EA40-4F4B-9ADE-C1638B5D1E2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31260038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023F-D9EC-4013-B9CC-596F716689C0}"/>
              </a:ext>
            </a:extLst>
          </p:cNvPr>
          <p:cNvSpPr>
            <a:spLocks noGrp="1"/>
          </p:cNvSpPr>
          <p:nvPr>
            <p:ph type="title"/>
          </p:nvPr>
        </p:nvSpPr>
        <p:spPr/>
        <p:txBody>
          <a:bodyPr>
            <a:normAutofit fontScale="90000"/>
          </a:bodyPr>
          <a:lstStyle/>
          <a:p>
            <a:r>
              <a:rPr lang="en-US" dirty="0"/>
              <a:t>Serverless Benefits</a:t>
            </a:r>
          </a:p>
        </p:txBody>
      </p:sp>
      <p:sp>
        <p:nvSpPr>
          <p:cNvPr id="6" name="Rectangle: Rounded Corners 5">
            <a:extLst>
              <a:ext uri="{FF2B5EF4-FFF2-40B4-BE49-F238E27FC236}">
                <a16:creationId xmlns:a16="http://schemas.microsoft.com/office/drawing/2014/main" id="{41F185BF-E961-45B1-9678-B1AE5E50CFE4}"/>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7" name="Rectangle: Rounded Corners 6">
            <a:extLst>
              <a:ext uri="{FF2B5EF4-FFF2-40B4-BE49-F238E27FC236}">
                <a16:creationId xmlns:a16="http://schemas.microsoft.com/office/drawing/2014/main" id="{6D2CF9FB-0A43-45A9-9BB8-237FEE741110}"/>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8" name="Rectangle: Rounded Corners 7">
            <a:extLst>
              <a:ext uri="{FF2B5EF4-FFF2-40B4-BE49-F238E27FC236}">
                <a16:creationId xmlns:a16="http://schemas.microsoft.com/office/drawing/2014/main" id="{AECE8A02-58F6-4DE1-8756-06EA246603C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2022941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0592-461D-45A4-9D55-4D924543AA2A}"/>
              </a:ext>
            </a:extLst>
          </p:cNvPr>
          <p:cNvSpPr>
            <a:spLocks noGrp="1"/>
          </p:cNvSpPr>
          <p:nvPr>
            <p:ph type="title"/>
          </p:nvPr>
        </p:nvSpPr>
        <p:spPr/>
        <p:txBody>
          <a:bodyPr>
            <a:normAutofit fontScale="90000"/>
          </a:bodyPr>
          <a:lstStyle/>
          <a:p>
            <a:r>
              <a:rPr lang="en-US" dirty="0"/>
              <a:t>Serverless Benefits</a:t>
            </a:r>
          </a:p>
        </p:txBody>
      </p:sp>
      <p:sp>
        <p:nvSpPr>
          <p:cNvPr id="8" name="Rectangle: Rounded Corners 7">
            <a:extLst>
              <a:ext uri="{FF2B5EF4-FFF2-40B4-BE49-F238E27FC236}">
                <a16:creationId xmlns:a16="http://schemas.microsoft.com/office/drawing/2014/main" id="{004366D2-434D-49FC-B5B6-D4B50FE51EA7}"/>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9" name="Rectangle: Rounded Corners 8">
            <a:extLst>
              <a:ext uri="{FF2B5EF4-FFF2-40B4-BE49-F238E27FC236}">
                <a16:creationId xmlns:a16="http://schemas.microsoft.com/office/drawing/2014/main" id="{342D2816-BA1C-4521-B007-28FFE9139C3E}"/>
              </a:ext>
            </a:extLst>
          </p:cNvPr>
          <p:cNvSpPr/>
          <p:nvPr/>
        </p:nvSpPr>
        <p:spPr>
          <a:xfrm>
            <a:off x="4527629"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10" name="Rectangle: Rounded Corners 9">
            <a:extLst>
              <a:ext uri="{FF2B5EF4-FFF2-40B4-BE49-F238E27FC236}">
                <a16:creationId xmlns:a16="http://schemas.microsoft.com/office/drawing/2014/main" id="{0E358886-95CE-4A1F-90D0-B76C4E4FBC82}"/>
              </a:ext>
            </a:extLst>
          </p:cNvPr>
          <p:cNvSpPr/>
          <p:nvPr/>
        </p:nvSpPr>
        <p:spPr>
          <a:xfrm>
            <a:off x="4527629" y="3339288"/>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11" name="Rectangle: Rounded Corners 10">
            <a:extLst>
              <a:ext uri="{FF2B5EF4-FFF2-40B4-BE49-F238E27FC236}">
                <a16:creationId xmlns:a16="http://schemas.microsoft.com/office/drawing/2014/main" id="{57A94D4E-27A0-45AD-A513-CAE75FF04B5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2" name="Rectangle: Rounded Corners 11">
            <a:extLst>
              <a:ext uri="{FF2B5EF4-FFF2-40B4-BE49-F238E27FC236}">
                <a16:creationId xmlns:a16="http://schemas.microsoft.com/office/drawing/2014/main" id="{126C6856-2BE4-46DD-B5D3-C20115AC8DB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4874579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138 -0.21158 " pathEditMode="relative" rAng="0" ptsTypes="AA">
                                      <p:cBhvr>
                                        <p:cTn id="6" dur="1000" fill="hold"/>
                                        <p:tgtEl>
                                          <p:spTgt spid="10"/>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2.96296E-6 L 0.2832 -0.21343 " pathEditMode="relative" rAng="0" ptsTypes="AA">
                                      <p:cBhvr>
                                        <p:cTn id="8" dur="1000" fill="hold"/>
                                        <p:tgtEl>
                                          <p:spTgt spid="9"/>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6010-D591-4A0A-A8A9-7131710065F5}"/>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AE52309F-0B70-4565-8486-CD2BE6BAF815}"/>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4" name="Rectangle: Rounded Corners 3">
            <a:extLst>
              <a:ext uri="{FF2B5EF4-FFF2-40B4-BE49-F238E27FC236}">
                <a16:creationId xmlns:a16="http://schemas.microsoft.com/office/drawing/2014/main" id="{B3057FE6-A95F-4AE0-99C4-44896469D46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5" name="Rectangle: Rounded Corners 4">
            <a:extLst>
              <a:ext uri="{FF2B5EF4-FFF2-40B4-BE49-F238E27FC236}">
                <a16:creationId xmlns:a16="http://schemas.microsoft.com/office/drawing/2014/main" id="{9AD7A962-294F-4765-BDE8-7EB1FAC3187A}"/>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6" name="Rectangle: Rounded Corners 5">
            <a:extLst>
              <a:ext uri="{FF2B5EF4-FFF2-40B4-BE49-F238E27FC236}">
                <a16:creationId xmlns:a16="http://schemas.microsoft.com/office/drawing/2014/main" id="{1E93CBEF-6C40-4087-8672-0A55D189BE83}"/>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2410187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341D-8B39-4B4B-83DB-B040915CEC5C}"/>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DF6F66D5-E742-4FFA-B1BD-4F5F5DBC8307}"/>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4" name="Rectangle: Rounded Corners 3">
            <a:extLst>
              <a:ext uri="{FF2B5EF4-FFF2-40B4-BE49-F238E27FC236}">
                <a16:creationId xmlns:a16="http://schemas.microsoft.com/office/drawing/2014/main" id="{CCB1FA08-29F6-4170-A763-825B8B87F130}"/>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5" name="Rectangle: Rounded Corners 4">
            <a:extLst>
              <a:ext uri="{FF2B5EF4-FFF2-40B4-BE49-F238E27FC236}">
                <a16:creationId xmlns:a16="http://schemas.microsoft.com/office/drawing/2014/main" id="{3A65E862-99AF-457C-AF38-2A6F64577946}"/>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6" name="Rectangle: Rounded Corners 5">
            <a:extLst>
              <a:ext uri="{FF2B5EF4-FFF2-40B4-BE49-F238E27FC236}">
                <a16:creationId xmlns:a16="http://schemas.microsoft.com/office/drawing/2014/main" id="{5FD3C09D-10BB-45D2-9AB8-16A799150C8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7" name="Rectangle: Rounded Corners 6">
            <a:extLst>
              <a:ext uri="{FF2B5EF4-FFF2-40B4-BE49-F238E27FC236}">
                <a16:creationId xmlns:a16="http://schemas.microsoft.com/office/drawing/2014/main" id="{3841AFCE-BCEA-48AC-B525-C25366DDD702}"/>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8" name="Rectangle: Rounded Corners 7">
            <a:extLst>
              <a:ext uri="{FF2B5EF4-FFF2-40B4-BE49-F238E27FC236}">
                <a16:creationId xmlns:a16="http://schemas.microsoft.com/office/drawing/2014/main" id="{26F11253-2028-4CA4-954E-52CE5BABAE85}"/>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266927826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504 " pathEditMode="relative" rAng="0" ptsTypes="AA">
                                      <p:cBhvr>
                                        <p:cTn id="6" dur="1000" fill="hold"/>
                                        <p:tgtEl>
                                          <p:spTgt spid="5"/>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0 2.96296E-6 L -0.15365 0.06504 " pathEditMode="relative" rAng="0" ptsTypes="AA">
                                      <p:cBhvr>
                                        <p:cTn id="8" dur="1000" fill="hold"/>
                                        <p:tgtEl>
                                          <p:spTgt spid="4"/>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2BC45-EDB6-4DD5-B918-B894568E8A55}"/>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FE2A4D1C-6F6D-446F-B46E-F48BE1C725D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31ACB10E-B07D-4AB2-8BB1-E3FB5897234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459196AB-CB9B-4544-88AD-30E51327A9A7}"/>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6" name="Rectangle: Rounded Corners 5">
            <a:extLst>
              <a:ext uri="{FF2B5EF4-FFF2-40B4-BE49-F238E27FC236}">
                <a16:creationId xmlns:a16="http://schemas.microsoft.com/office/drawing/2014/main" id="{4F290ECE-9CAE-471F-8189-826B0629C094}"/>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a:t>
            </a:r>
            <a:r>
              <a:rPr lang="en-US" sz="2800" dirty="0" err="1">
                <a:latin typeface="Kamerik205 8" panose="020B0803030600020004" pitchFamily="34" charset="0"/>
              </a:rPr>
              <a:t>TUrnaround</a:t>
            </a:r>
            <a:endParaRPr lang="en-US" sz="2800" dirty="0">
              <a:latin typeface="Kamerik205 8" panose="020B0803030600020004" pitchFamily="34" charset="0"/>
            </a:endParaRPr>
          </a:p>
        </p:txBody>
      </p:sp>
      <p:sp>
        <p:nvSpPr>
          <p:cNvPr id="7" name="Rectangle: Rounded Corners 6">
            <a:extLst>
              <a:ext uri="{FF2B5EF4-FFF2-40B4-BE49-F238E27FC236}">
                <a16:creationId xmlns:a16="http://schemas.microsoft.com/office/drawing/2014/main" id="{7E3D4A32-3FEB-4CA1-868A-A69078FA73DC}"/>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Tree>
    <p:extLst>
      <p:ext uri="{BB962C8B-B14F-4D97-AF65-F5344CB8AC3E}">
        <p14:creationId xmlns:p14="http://schemas.microsoft.com/office/powerpoint/2010/main" val="23148106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38D9-A346-432D-BA48-11B79297A659}"/>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2001B523-F466-4857-8352-5C50D34C78B0}"/>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6752B8EB-5C90-4FA6-9718-0DCEBEFAB16F}"/>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6CD2C4AE-C601-46F1-9390-B42ADA148327}"/>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E05502B2-A3EF-4BF4-88FA-596007A09DCD}"/>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CA9CA96A-6C33-4C1A-BF85-CC6AB6320B7B}"/>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8" name="Rectangle: Rounded Corners 7">
            <a:extLst>
              <a:ext uri="{FF2B5EF4-FFF2-40B4-BE49-F238E27FC236}">
                <a16:creationId xmlns:a16="http://schemas.microsoft.com/office/drawing/2014/main" id="{DF24164C-0C27-4AA4-81E0-3907D48416BB}"/>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9" name="Rectangle: Rounded Corners 8">
            <a:extLst>
              <a:ext uri="{FF2B5EF4-FFF2-40B4-BE49-F238E27FC236}">
                <a16:creationId xmlns:a16="http://schemas.microsoft.com/office/drawing/2014/main" id="{824650D8-D609-4F1E-AE48-3121F31C52AD}"/>
              </a:ext>
            </a:extLst>
          </p:cNvPr>
          <p:cNvSpPr/>
          <p:nvPr/>
        </p:nvSpPr>
        <p:spPr>
          <a:xfrm>
            <a:off x="4527628"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10" name="Rectangle: Rounded Corners 9">
            <a:extLst>
              <a:ext uri="{FF2B5EF4-FFF2-40B4-BE49-F238E27FC236}">
                <a16:creationId xmlns:a16="http://schemas.microsoft.com/office/drawing/2014/main" id="{EFD5C9E0-89DB-4315-8CAD-8A1946EEC950}"/>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1" name="Rectangle: Rounded Corners 10">
            <a:extLst>
              <a:ext uri="{FF2B5EF4-FFF2-40B4-BE49-F238E27FC236}">
                <a16:creationId xmlns:a16="http://schemas.microsoft.com/office/drawing/2014/main" id="{5CF92468-1F0B-4C8B-A97D-A035B2B25CEB}"/>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12" name="Rectangle: Rounded Corners 11">
            <a:extLst>
              <a:ext uri="{FF2B5EF4-FFF2-40B4-BE49-F238E27FC236}">
                <a16:creationId xmlns:a16="http://schemas.microsoft.com/office/drawing/2014/main" id="{AEEE7C00-30D6-4444-A5A9-3FF435BD8E32}"/>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323781577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A2C738-AC96-4EBD-AB86-8F05239C8785}"/>
              </a:ext>
            </a:extLst>
          </p:cNvPr>
          <p:cNvSpPr txBox="1"/>
          <p:nvPr/>
        </p:nvSpPr>
        <p:spPr>
          <a:xfrm>
            <a:off x="1652154" y="1997839"/>
            <a:ext cx="8887689" cy="2862322"/>
          </a:xfrm>
          <a:prstGeom prst="rect">
            <a:avLst/>
          </a:prstGeom>
          <a:noFill/>
        </p:spPr>
        <p:txBody>
          <a:bodyPr wrap="none" rtlCol="0">
            <a:spAutoFit/>
          </a:bodyPr>
          <a:lstStyle/>
          <a:p>
            <a:pPr algn="ctr"/>
            <a:r>
              <a:rPr lang="en-US" sz="6000" dirty="0">
                <a:solidFill>
                  <a:srgbClr val="009CE9"/>
                </a:solidFill>
                <a:latin typeface="Kamerik205 8" panose="020B0803030600020004" pitchFamily="34" charset="0"/>
              </a:rPr>
              <a:t>Building Microservice</a:t>
            </a:r>
          </a:p>
          <a:p>
            <a:pPr algn="ctr"/>
            <a:r>
              <a:rPr lang="en-US" sz="6000" dirty="0">
                <a:solidFill>
                  <a:srgbClr val="009CE9"/>
                </a:solidFill>
                <a:latin typeface="Kamerik205 8" panose="020B0803030600020004" pitchFamily="34" charset="0"/>
              </a:rPr>
              <a:t>REST APIs Using</a:t>
            </a:r>
          </a:p>
          <a:p>
            <a:pPr algn="ctr"/>
            <a:r>
              <a:rPr lang="en-US" sz="6000" dirty="0">
                <a:solidFill>
                  <a:srgbClr val="009CE9"/>
                </a:solidFill>
                <a:latin typeface="Kamerik205 8" panose="020B0803030600020004" pitchFamily="34" charset="0"/>
              </a:rPr>
              <a:t>Azure Functions</a:t>
            </a:r>
          </a:p>
        </p:txBody>
      </p:sp>
    </p:spTree>
    <p:extLst>
      <p:ext uri="{BB962C8B-B14F-4D97-AF65-F5344CB8AC3E}">
        <p14:creationId xmlns:p14="http://schemas.microsoft.com/office/powerpoint/2010/main" val="1569910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2F38D-7442-4BD8-8E16-B0B8BDEA9618}"/>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B2C798FB-AE98-4B4F-B2A3-ADFEB823B9F1}"/>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E7E7B23D-F33B-4E2D-8FC7-5542023B93AB}"/>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852C63F1-A07B-4E3E-B61E-D423EE8D9B9A}"/>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6" name="Rectangle: Rounded Corners 5">
            <a:extLst>
              <a:ext uri="{FF2B5EF4-FFF2-40B4-BE49-F238E27FC236}">
                <a16:creationId xmlns:a16="http://schemas.microsoft.com/office/drawing/2014/main" id="{5F0C8EAE-28E8-4E1D-B8BB-D5A3F2FC9953}"/>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7" name="Rectangle: Rounded Corners 6">
            <a:extLst>
              <a:ext uri="{FF2B5EF4-FFF2-40B4-BE49-F238E27FC236}">
                <a16:creationId xmlns:a16="http://schemas.microsoft.com/office/drawing/2014/main" id="{026643F2-0459-4F00-937C-798317E74789}"/>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Code</a:t>
            </a:r>
          </a:p>
        </p:txBody>
      </p:sp>
    </p:spTree>
    <p:extLst>
      <p:ext uri="{BB962C8B-B14F-4D97-AF65-F5344CB8AC3E}">
        <p14:creationId xmlns:p14="http://schemas.microsoft.com/office/powerpoint/2010/main" val="24847976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CDC7-4F83-4572-9466-4129AF198318}"/>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3A3F4FB8-006D-496C-8758-314532CF132B}"/>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2136720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A927B-BC89-4327-A43B-009DA9B143EE}"/>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9BBC4E6E-7545-4896-89AA-56CFA6E5DA68}"/>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4" name="Rectangle: Rounded Corners 3">
            <a:extLst>
              <a:ext uri="{FF2B5EF4-FFF2-40B4-BE49-F238E27FC236}">
                <a16:creationId xmlns:a16="http://schemas.microsoft.com/office/drawing/2014/main" id="{1D4C4DE4-9C84-4D94-B196-8CBFF0B7DD74}"/>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8AA98118-7C98-4C7D-8DA0-86899F0293ED}"/>
              </a:ext>
            </a:extLst>
          </p:cNvPr>
          <p:cNvSpPr/>
          <p:nvPr/>
        </p:nvSpPr>
        <p:spPr>
          <a:xfrm>
            <a:off x="4527629" y="334506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63715072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3 " pathEditMode="relative" rAng="0" ptsTypes="AA">
                                      <p:cBhvr>
                                        <p:cTn id="6" dur="1000" fill="hold"/>
                                        <p:tgtEl>
                                          <p:spTgt spid="5"/>
                                        </p:tgtEl>
                                        <p:attrNameLst>
                                          <p:attrName>ppt_x</p:attrName>
                                          <p:attrName>ppt_y</p:attrName>
                                        </p:attrNameLst>
                                      </p:cBhvr>
                                      <p:rCtr x="-14036" y="-10417"/>
                                    </p:animMotion>
                                  </p:childTnLst>
                                </p:cTn>
                              </p:par>
                              <p:par>
                                <p:cTn id="7" presetID="42" presetClass="path" presetSubtype="0" accel="50000" decel="50000" fill="hold" grpId="1" nodeType="withEffect">
                                  <p:stCondLst>
                                    <p:cond delay="0"/>
                                  </p:stCondLst>
                                  <p:childTnLst>
                                    <p:animMotion origin="layout" path="M 0 2.96296E-6 L -0.28164 -0.20672 " pathEditMode="relative" rAng="0" ptsTypes="AA">
                                      <p:cBhvr>
                                        <p:cTn id="8" dur="1000" fill="hold"/>
                                        <p:tgtEl>
                                          <p:spTgt spid="4"/>
                                        </p:tgtEl>
                                        <p:attrNameLst>
                                          <p:attrName>ppt_x</p:attrName>
                                          <p:attrName>ppt_y</p:attrName>
                                        </p:attrNameLst>
                                      </p:cBhvr>
                                      <p:rCtr x="-14089" y="-10347"/>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4C7E0-A3E8-4B25-A3D8-E9F99B3D10C2}"/>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2E88DEB6-BA31-475D-84DE-C2FA3A1CAB86}"/>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EDBF20B0-A904-4140-AE94-D890734C5D68}"/>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Tree>
    <p:extLst>
      <p:ext uri="{BB962C8B-B14F-4D97-AF65-F5344CB8AC3E}">
        <p14:creationId xmlns:p14="http://schemas.microsoft.com/office/powerpoint/2010/main" val="36943412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FF842-ED8D-4CB7-AE7F-4EBCCE8222FD}"/>
              </a:ext>
            </a:extLst>
          </p:cNvPr>
          <p:cNvSpPr>
            <a:spLocks noGrp="1"/>
          </p:cNvSpPr>
          <p:nvPr>
            <p:ph type="title"/>
          </p:nvPr>
        </p:nvSpPr>
        <p:spPr/>
        <p:txBody>
          <a:bodyPr>
            <a:normAutofit fontScale="90000"/>
          </a:bodyPr>
          <a:lstStyle/>
          <a:p>
            <a:r>
              <a:rPr lang="en-US" dirty="0"/>
              <a:t>Disadvantages of </a:t>
            </a:r>
            <a:r>
              <a:rPr lang="en-US" dirty="0" err="1"/>
              <a:t>Severless</a:t>
            </a:r>
            <a:endParaRPr lang="en-US" dirty="0"/>
          </a:p>
        </p:txBody>
      </p:sp>
      <p:sp>
        <p:nvSpPr>
          <p:cNvPr id="3" name="Rectangle: Rounded Corners 2">
            <a:extLst>
              <a:ext uri="{FF2B5EF4-FFF2-40B4-BE49-F238E27FC236}">
                <a16:creationId xmlns:a16="http://schemas.microsoft.com/office/drawing/2014/main" id="{F6371D2F-C294-438D-9D44-CFBE01FB9BE4}"/>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4" name="Rectangle: Rounded Corners 3">
            <a:extLst>
              <a:ext uri="{FF2B5EF4-FFF2-40B4-BE49-F238E27FC236}">
                <a16:creationId xmlns:a16="http://schemas.microsoft.com/office/drawing/2014/main" id="{D8917A7F-AD57-4309-B47A-78B520F40155}"/>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9F35AAF6-22DB-4BB7-9F39-CB17F8323EA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6" name="Rectangle: Rounded Corners 5">
            <a:extLst>
              <a:ext uri="{FF2B5EF4-FFF2-40B4-BE49-F238E27FC236}">
                <a16:creationId xmlns:a16="http://schemas.microsoft.com/office/drawing/2014/main" id="{9949FCBB-7BDC-4621-926B-F90486F85626}"/>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16456269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5815-9540-4253-B88D-D6E3E9019286}"/>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C08A7BDC-8C08-4BC5-B3F6-489C0D3BB953}"/>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 –Running Processes</a:t>
            </a:r>
          </a:p>
        </p:txBody>
      </p:sp>
      <p:sp>
        <p:nvSpPr>
          <p:cNvPr id="4" name="Rectangle: Rounded Corners 3">
            <a:extLst>
              <a:ext uri="{FF2B5EF4-FFF2-40B4-BE49-F238E27FC236}">
                <a16:creationId xmlns:a16="http://schemas.microsoft.com/office/drawing/2014/main" id="{77EB7DA8-447D-4191-AA35-61ACCA17E1EE}"/>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E329EE1A-8614-4672-B64F-81E3C270727E}"/>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Tree>
    <p:extLst>
      <p:ext uri="{BB962C8B-B14F-4D97-AF65-F5344CB8AC3E}">
        <p14:creationId xmlns:p14="http://schemas.microsoft.com/office/powerpoint/2010/main" val="18390082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028E6-975C-469B-8B5A-E28D2B000644}"/>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4FB70450-D148-40E4-87D3-3BA6931EC934}"/>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4" name="Rectangle: Rounded Corners 3">
            <a:extLst>
              <a:ext uri="{FF2B5EF4-FFF2-40B4-BE49-F238E27FC236}">
                <a16:creationId xmlns:a16="http://schemas.microsoft.com/office/drawing/2014/main" id="{3718C74A-748E-435A-8ACB-7D7DD8AD88E9}"/>
              </a:ext>
            </a:extLst>
          </p:cNvPr>
          <p:cNvSpPr/>
          <p:nvPr/>
        </p:nvSpPr>
        <p:spPr>
          <a:xfrm>
            <a:off x="4527629" y="33353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5" name="Rectangle: Rounded Corners 4">
            <a:extLst>
              <a:ext uri="{FF2B5EF4-FFF2-40B4-BE49-F238E27FC236}">
                <a16:creationId xmlns:a16="http://schemas.microsoft.com/office/drawing/2014/main" id="{44F88387-7A68-4EF4-9580-7208380BB604}"/>
              </a:ext>
            </a:extLst>
          </p:cNvPr>
          <p:cNvSpPr/>
          <p:nvPr/>
        </p:nvSpPr>
        <p:spPr>
          <a:xfrm>
            <a:off x="4527629" y="3343233"/>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6A884EA9-36B9-46FE-B659-57F48D03424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7" name="Rectangle: Rounded Corners 6">
            <a:extLst>
              <a:ext uri="{FF2B5EF4-FFF2-40B4-BE49-F238E27FC236}">
                <a16:creationId xmlns:a16="http://schemas.microsoft.com/office/drawing/2014/main" id="{2561E525-969F-4DE2-A55A-46F8C0356E2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31987880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48148E-6 L 0.28138 -0.21157 " pathEditMode="relative" rAng="0" ptsTypes="AA">
                                      <p:cBhvr>
                                        <p:cTn id="6" dur="1000" fill="hold"/>
                                        <p:tgtEl>
                                          <p:spTgt spid="5"/>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4.07407E-6 L 0.2832 -0.21342 " pathEditMode="relative" rAng="0" ptsTypes="AA">
                                      <p:cBhvr>
                                        <p:cTn id="8" dur="1000" fill="hold"/>
                                        <p:tgtEl>
                                          <p:spTgt spid="4"/>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44D5-CC47-4916-A90C-659726514A96}"/>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4DF9B5AC-EF05-4CA6-94F9-969BCB912BC9}"/>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4" name="Rectangle: Rounded Corners 3">
            <a:extLst>
              <a:ext uri="{FF2B5EF4-FFF2-40B4-BE49-F238E27FC236}">
                <a16:creationId xmlns:a16="http://schemas.microsoft.com/office/drawing/2014/main" id="{74FB68AD-D2B1-46A0-8462-FC9497704FCB}"/>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360A24EA-7406-4474-BE14-C0FC2654CC1E}"/>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6" name="Rectangle: Rounded Corners 5">
            <a:extLst>
              <a:ext uri="{FF2B5EF4-FFF2-40B4-BE49-F238E27FC236}">
                <a16:creationId xmlns:a16="http://schemas.microsoft.com/office/drawing/2014/main" id="{1DEFC802-65C6-4FD5-A570-4EBB2B38EA9F}"/>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1459000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6418-EE42-422E-AF5E-2E0145A4BF68}"/>
              </a:ext>
            </a:extLst>
          </p:cNvPr>
          <p:cNvSpPr>
            <a:spLocks noGrp="1"/>
          </p:cNvSpPr>
          <p:nvPr>
            <p:ph type="title"/>
          </p:nvPr>
        </p:nvSpPr>
        <p:spPr/>
        <p:txBody>
          <a:bodyPr>
            <a:normAutofit fontScale="90000"/>
          </a:bodyPr>
          <a:lstStyle/>
          <a:p>
            <a:r>
              <a:rPr lang="en-US" dirty="0"/>
              <a:t>Disadvantages of Serverless</a:t>
            </a:r>
          </a:p>
        </p:txBody>
      </p:sp>
      <p:sp>
        <p:nvSpPr>
          <p:cNvPr id="9" name="Rectangle: Rounded Corners 8">
            <a:extLst>
              <a:ext uri="{FF2B5EF4-FFF2-40B4-BE49-F238E27FC236}">
                <a16:creationId xmlns:a16="http://schemas.microsoft.com/office/drawing/2014/main" id="{2A199C82-A4ED-4612-9487-C7DB66B2619A}"/>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10" name="Rectangle: Rounded Corners 9">
            <a:extLst>
              <a:ext uri="{FF2B5EF4-FFF2-40B4-BE49-F238E27FC236}">
                <a16:creationId xmlns:a16="http://schemas.microsoft.com/office/drawing/2014/main" id="{BBCE5ED1-D450-4ACC-8387-49329CD9DDD5}"/>
              </a:ext>
            </a:extLst>
          </p:cNvPr>
          <p:cNvSpPr/>
          <p:nvPr/>
        </p:nvSpPr>
        <p:spPr>
          <a:xfrm>
            <a:off x="4527628"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11" name="Rectangle: Rounded Corners 10">
            <a:extLst>
              <a:ext uri="{FF2B5EF4-FFF2-40B4-BE49-F238E27FC236}">
                <a16:creationId xmlns:a16="http://schemas.microsoft.com/office/drawing/2014/main" id="{A341A61F-3779-44D1-AD53-7197F0304910}"/>
              </a:ext>
            </a:extLst>
          </p:cNvPr>
          <p:cNvSpPr/>
          <p:nvPr/>
        </p:nvSpPr>
        <p:spPr>
          <a:xfrm>
            <a:off x="4527629"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12" name="Rectangle: Rounded Corners 11">
            <a:extLst>
              <a:ext uri="{FF2B5EF4-FFF2-40B4-BE49-F238E27FC236}">
                <a16:creationId xmlns:a16="http://schemas.microsoft.com/office/drawing/2014/main" id="{070AC9A6-81ED-463B-802A-B630EA907BF1}"/>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13" name="Rectangle: Rounded Corners 12">
            <a:extLst>
              <a:ext uri="{FF2B5EF4-FFF2-40B4-BE49-F238E27FC236}">
                <a16:creationId xmlns:a16="http://schemas.microsoft.com/office/drawing/2014/main" id="{EE1CE97C-2B60-4605-9085-93992461969C}"/>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14" name="Rectangle: Rounded Corners 13">
            <a:extLst>
              <a:ext uri="{FF2B5EF4-FFF2-40B4-BE49-F238E27FC236}">
                <a16:creationId xmlns:a16="http://schemas.microsoft.com/office/drawing/2014/main" id="{CECFAF82-C967-49A8-A0B5-5DD9D367F2F3}"/>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2497470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504 " pathEditMode="relative" rAng="0" ptsTypes="AA">
                                      <p:cBhvr>
                                        <p:cTn id="6" dur="1000" fill="hold"/>
                                        <p:tgtEl>
                                          <p:spTgt spid="11"/>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0 2.96296E-6 L -0.15365 0.06504 " pathEditMode="relative" rAng="0" ptsTypes="AA">
                                      <p:cBhvr>
                                        <p:cTn id="8" dur="1000" fill="hold"/>
                                        <p:tgtEl>
                                          <p:spTgt spid="10"/>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animBg="1"/>
      <p:bldP spid="11"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276CC-72E3-41DC-A3D6-01895ED52EC9}"/>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106D9907-2184-4143-94E0-C81763075E4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D314CD82-8AA3-4098-91DA-37D284DC0D3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7BE97558-6935-4B44-8517-911CEAA1E069}"/>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C24A3F3C-BA40-49A4-AC9D-FBC3DB881C46}"/>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7" name="Rectangle: Rounded Corners 6">
            <a:extLst>
              <a:ext uri="{FF2B5EF4-FFF2-40B4-BE49-F238E27FC236}">
                <a16:creationId xmlns:a16="http://schemas.microsoft.com/office/drawing/2014/main" id="{F5EE3E8C-3AE2-43CA-AD65-87CA1D2D978C}"/>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Tree>
    <p:extLst>
      <p:ext uri="{BB962C8B-B14F-4D97-AF65-F5344CB8AC3E}">
        <p14:creationId xmlns:p14="http://schemas.microsoft.com/office/powerpoint/2010/main" val="644460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A2C738-AC96-4EBD-AB86-8F05239C8785}"/>
              </a:ext>
            </a:extLst>
          </p:cNvPr>
          <p:cNvSpPr txBox="1"/>
          <p:nvPr/>
        </p:nvSpPr>
        <p:spPr>
          <a:xfrm>
            <a:off x="1652154" y="1997839"/>
            <a:ext cx="8887689" cy="2862322"/>
          </a:xfrm>
          <a:prstGeom prst="rect">
            <a:avLst/>
          </a:prstGeom>
          <a:noFill/>
        </p:spPr>
        <p:txBody>
          <a:bodyPr wrap="none" rtlCol="0">
            <a:spAutoFit/>
          </a:bodyPr>
          <a:lstStyle/>
          <a:p>
            <a:pPr algn="ctr"/>
            <a:r>
              <a:rPr lang="en-US" sz="6000" dirty="0">
                <a:solidFill>
                  <a:srgbClr val="009CE9"/>
                </a:solidFill>
                <a:latin typeface="Kamerik205 8" panose="020B0803030600020004" pitchFamily="34" charset="0"/>
              </a:rPr>
              <a:t>Building Microservice</a:t>
            </a:r>
          </a:p>
          <a:p>
            <a:pPr algn="ctr"/>
            <a:r>
              <a:rPr lang="en-US" sz="6000" dirty="0">
                <a:solidFill>
                  <a:srgbClr val="009CE9"/>
                </a:solidFill>
                <a:latin typeface="Kamerik205 8" panose="020B0803030600020004" pitchFamily="34" charset="0"/>
              </a:rPr>
              <a:t>REST APIs Using</a:t>
            </a:r>
          </a:p>
          <a:p>
            <a:pPr algn="ctr"/>
            <a:r>
              <a:rPr lang="en-US" sz="6000" dirty="0">
                <a:solidFill>
                  <a:srgbClr val="009CE9"/>
                </a:solidFill>
                <a:latin typeface="Kamerik205 8" panose="020B0803030600020004" pitchFamily="34" charset="0"/>
              </a:rPr>
              <a:t>Azure Functions</a:t>
            </a:r>
          </a:p>
        </p:txBody>
      </p:sp>
    </p:spTree>
    <p:extLst>
      <p:ext uri="{BB962C8B-B14F-4D97-AF65-F5344CB8AC3E}">
        <p14:creationId xmlns:p14="http://schemas.microsoft.com/office/powerpoint/2010/main" val="70514338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00651 -0.26481 " pathEditMode="relative" rAng="0" ptsTypes="AA">
                                      <p:cBhvr>
                                        <p:cTn id="6" dur="1000" fill="hold"/>
                                        <p:tgtEl>
                                          <p:spTgt spid="12"/>
                                        </p:tgtEl>
                                        <p:attrNameLst>
                                          <p:attrName>ppt_x</p:attrName>
                                          <p:attrName>ppt_y</p:attrName>
                                        </p:attrNameLst>
                                      </p:cBhvr>
                                      <p:rCtr x="326" y="-13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A28B-FC21-4AA1-8EF8-08896731243F}"/>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BA2EF4C8-5DC1-4D90-9D19-2650D4F877EF}"/>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A3C9CF17-9613-4788-90C3-69A2DDD7D27F}"/>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F78FEC08-8DC2-4D51-ABC1-68FDFA2307B9}"/>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929E0C31-515D-41BC-B999-073AE9A21874}"/>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7E1B4354-57BD-4039-88CA-A645CC177988}"/>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8" name="Rectangle: Rounded Corners 7">
            <a:extLst>
              <a:ext uri="{FF2B5EF4-FFF2-40B4-BE49-F238E27FC236}">
                <a16:creationId xmlns:a16="http://schemas.microsoft.com/office/drawing/2014/main" id="{B6EEDD43-1E2D-42EC-9810-628E3202BA5F}"/>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9" name="Rectangle: Rounded Corners 8">
            <a:extLst>
              <a:ext uri="{FF2B5EF4-FFF2-40B4-BE49-F238E27FC236}">
                <a16:creationId xmlns:a16="http://schemas.microsoft.com/office/drawing/2014/main" id="{F3D641B0-DB34-4F67-ABC0-1D6B1D4908C9}"/>
              </a:ext>
            </a:extLst>
          </p:cNvPr>
          <p:cNvSpPr/>
          <p:nvPr/>
        </p:nvSpPr>
        <p:spPr>
          <a:xfrm>
            <a:off x="4527628" y="3328383"/>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10" name="Rectangle: Rounded Corners 9">
            <a:extLst>
              <a:ext uri="{FF2B5EF4-FFF2-40B4-BE49-F238E27FC236}">
                <a16:creationId xmlns:a16="http://schemas.microsoft.com/office/drawing/2014/main" id="{58282788-EEB2-406D-B8BA-7D4BBDA2C19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11" name="Rectangle: Rounded Corners 10">
            <a:extLst>
              <a:ext uri="{FF2B5EF4-FFF2-40B4-BE49-F238E27FC236}">
                <a16:creationId xmlns:a16="http://schemas.microsoft.com/office/drawing/2014/main" id="{80C8FDDB-F641-4177-AE95-8A936136EBBC}"/>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12" name="Rectangle: Rounded Corners 11">
            <a:extLst>
              <a:ext uri="{FF2B5EF4-FFF2-40B4-BE49-F238E27FC236}">
                <a16:creationId xmlns:a16="http://schemas.microsoft.com/office/drawing/2014/main" id="{6A91BD29-CC0F-4F88-8500-33E7C5AE7628}"/>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99853323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85185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D964A-B27B-4361-B9A2-78A19725AD32}"/>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AE9B82E7-2FFF-412D-B445-A94139853734}"/>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73A17A94-5E36-4DF0-8DA6-97B20ED3A398}"/>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640B49BC-DEC9-4B09-B33A-2FE23BC462B0}"/>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8968276E-1C0E-4DD4-B9AD-767626B64D0C}"/>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7" name="Rectangle: Rounded Corners 6">
            <a:extLst>
              <a:ext uri="{FF2B5EF4-FFF2-40B4-BE49-F238E27FC236}">
                <a16:creationId xmlns:a16="http://schemas.microsoft.com/office/drawing/2014/main" id="{96530CA9-3D54-489F-8F55-214BFFC0BFCF}"/>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Tree>
    <p:extLst>
      <p:ext uri="{BB962C8B-B14F-4D97-AF65-F5344CB8AC3E}">
        <p14:creationId xmlns:p14="http://schemas.microsoft.com/office/powerpoint/2010/main" val="13364278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BD969-65C5-44B0-83F7-C181D349B9AD}"/>
              </a:ext>
            </a:extLst>
          </p:cNvPr>
          <p:cNvSpPr>
            <a:spLocks noGrp="1"/>
          </p:cNvSpPr>
          <p:nvPr>
            <p:ph type="title"/>
          </p:nvPr>
        </p:nvSpPr>
        <p:spPr/>
        <p:txBody>
          <a:bodyPr/>
          <a:lstStyle/>
          <a:p>
            <a:r>
              <a:rPr lang="en-US" dirty="0"/>
              <a:t>Serverless vs Containers</a:t>
            </a:r>
          </a:p>
        </p:txBody>
      </p:sp>
      <p:sp>
        <p:nvSpPr>
          <p:cNvPr id="3" name="Text Placeholder 2">
            <a:extLst>
              <a:ext uri="{FF2B5EF4-FFF2-40B4-BE49-F238E27FC236}">
                <a16:creationId xmlns:a16="http://schemas.microsoft.com/office/drawing/2014/main" id="{CB8B0209-6A6C-46B5-B5CE-34A78CEEA776}"/>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16344059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D95B2-635E-4306-AFB0-3D7680E5766F}"/>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17205FA9-57BC-413C-99A5-34A89A076DAC}"/>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Physical Machines</a:t>
            </a:r>
          </a:p>
        </p:txBody>
      </p:sp>
    </p:spTree>
    <p:extLst>
      <p:ext uri="{BB962C8B-B14F-4D97-AF65-F5344CB8AC3E}">
        <p14:creationId xmlns:p14="http://schemas.microsoft.com/office/powerpoint/2010/main" val="172233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90F2-F968-4A10-9AA4-2158D3191EB8}"/>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1FB4AEFC-1A2F-48D8-8D60-053522D242AB}"/>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Scalability</a:t>
            </a:r>
          </a:p>
        </p:txBody>
      </p:sp>
    </p:spTree>
    <p:extLst>
      <p:ext uri="{BB962C8B-B14F-4D97-AF65-F5344CB8AC3E}">
        <p14:creationId xmlns:p14="http://schemas.microsoft.com/office/powerpoint/2010/main" val="327779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CA78-7833-4029-95EB-C175EC98C4B7}"/>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9F140EF6-68CF-4B14-8365-BD7898FFD0D2}"/>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Maintenance</a:t>
            </a:r>
          </a:p>
        </p:txBody>
      </p:sp>
    </p:spTree>
    <p:extLst>
      <p:ext uri="{BB962C8B-B14F-4D97-AF65-F5344CB8AC3E}">
        <p14:creationId xmlns:p14="http://schemas.microsoft.com/office/powerpoint/2010/main" val="389723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6A9E4-D2A2-458A-86AF-0D02ECBF0B7F}"/>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48FF2E70-E8BA-4E46-9EC2-5E09E57612B5}"/>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Time of Deployment</a:t>
            </a:r>
          </a:p>
        </p:txBody>
      </p:sp>
    </p:spTree>
    <p:extLst>
      <p:ext uri="{BB962C8B-B14F-4D97-AF65-F5344CB8AC3E}">
        <p14:creationId xmlns:p14="http://schemas.microsoft.com/office/powerpoint/2010/main" val="68826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53A28-A375-42F6-9E60-9755EB7F02BB}"/>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8CB860A3-4023-49C6-94BB-6AD7F1F6D380}"/>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Testing</a:t>
            </a:r>
          </a:p>
        </p:txBody>
      </p:sp>
    </p:spTree>
    <p:extLst>
      <p:ext uri="{BB962C8B-B14F-4D97-AF65-F5344CB8AC3E}">
        <p14:creationId xmlns:p14="http://schemas.microsoft.com/office/powerpoint/2010/main" val="5243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4ADC-A92D-4022-A2DF-EA23967F7D49}"/>
              </a:ext>
            </a:extLst>
          </p:cNvPr>
          <p:cNvSpPr>
            <a:spLocks noGrp="1"/>
          </p:cNvSpPr>
          <p:nvPr>
            <p:ph type="title"/>
          </p:nvPr>
        </p:nvSpPr>
        <p:spPr/>
        <p:txBody>
          <a:bodyPr>
            <a:normAutofit fontScale="90000"/>
          </a:bodyPr>
          <a:lstStyle/>
          <a:p>
            <a:r>
              <a:rPr lang="en-US" dirty="0"/>
              <a:t>Serverless vs Container</a:t>
            </a:r>
          </a:p>
        </p:txBody>
      </p:sp>
      <p:graphicFrame>
        <p:nvGraphicFramePr>
          <p:cNvPr id="3" name="Table 5">
            <a:extLst>
              <a:ext uri="{FF2B5EF4-FFF2-40B4-BE49-F238E27FC236}">
                <a16:creationId xmlns:a16="http://schemas.microsoft.com/office/drawing/2014/main" id="{43234B32-67EE-49D9-B390-A6A310AEA85E}"/>
              </a:ext>
            </a:extLst>
          </p:cNvPr>
          <p:cNvGraphicFramePr>
            <a:graphicFrameLocks/>
          </p:cNvGraphicFramePr>
          <p:nvPr>
            <p:extLst>
              <p:ext uri="{D42A27DB-BD31-4B8C-83A1-F6EECF244321}">
                <p14:modId xmlns:p14="http://schemas.microsoft.com/office/powerpoint/2010/main" val="2513986327"/>
              </p:ext>
            </p:extLst>
          </p:nvPr>
        </p:nvGraphicFramePr>
        <p:xfrm>
          <a:off x="2538190" y="1874520"/>
          <a:ext cx="7115619" cy="3108960"/>
        </p:xfrm>
        <a:graphic>
          <a:graphicData uri="http://schemas.openxmlformats.org/drawingml/2006/table">
            <a:tbl>
              <a:tblPr firstRow="1" bandRow="1">
                <a:tableStyleId>{F5AB1C69-6EDB-4FF4-983F-18BD219EF322}</a:tableStyleId>
              </a:tblPr>
              <a:tblGrid>
                <a:gridCol w="3505199">
                  <a:extLst>
                    <a:ext uri="{9D8B030D-6E8A-4147-A177-3AD203B41FA5}">
                      <a16:colId xmlns:a16="http://schemas.microsoft.com/office/drawing/2014/main" val="602842165"/>
                    </a:ext>
                  </a:extLst>
                </a:gridCol>
                <a:gridCol w="1762252">
                  <a:extLst>
                    <a:ext uri="{9D8B030D-6E8A-4147-A177-3AD203B41FA5}">
                      <a16:colId xmlns:a16="http://schemas.microsoft.com/office/drawing/2014/main" val="190404202"/>
                    </a:ext>
                  </a:extLst>
                </a:gridCol>
                <a:gridCol w="1848168">
                  <a:extLst>
                    <a:ext uri="{9D8B030D-6E8A-4147-A177-3AD203B41FA5}">
                      <a16:colId xmlns:a16="http://schemas.microsoft.com/office/drawing/2014/main" val="4049981328"/>
                    </a:ext>
                  </a:extLst>
                </a:gridCol>
              </a:tblGrid>
              <a:tr h="370840">
                <a:tc>
                  <a:txBody>
                    <a:bodyPr/>
                    <a:lstStyle/>
                    <a:p>
                      <a:endParaRPr lang="en-US" sz="2800" dirty="0"/>
                    </a:p>
                  </a:txBody>
                  <a:tcPr/>
                </a:tc>
                <a:tc>
                  <a:txBody>
                    <a:bodyPr/>
                    <a:lstStyle/>
                    <a:p>
                      <a:pPr algn="ctr"/>
                      <a:r>
                        <a:rPr lang="en-US" sz="2800" dirty="0"/>
                        <a:t>Serverless</a:t>
                      </a:r>
                    </a:p>
                  </a:txBody>
                  <a:tcPr/>
                </a:tc>
                <a:tc>
                  <a:txBody>
                    <a:bodyPr/>
                    <a:lstStyle/>
                    <a:p>
                      <a:pPr algn="ctr"/>
                      <a:r>
                        <a:rPr lang="en-US" sz="2800" dirty="0"/>
                        <a:t>Containers</a:t>
                      </a:r>
                    </a:p>
                  </a:txBody>
                  <a:tcPr/>
                </a:tc>
                <a:extLst>
                  <a:ext uri="{0D108BD9-81ED-4DB2-BD59-A6C34878D82A}">
                    <a16:rowId xmlns:a16="http://schemas.microsoft.com/office/drawing/2014/main" val="2502658964"/>
                  </a:ext>
                </a:extLst>
              </a:tr>
              <a:tr h="370840">
                <a:tc>
                  <a:txBody>
                    <a:bodyPr/>
                    <a:lstStyle/>
                    <a:p>
                      <a:r>
                        <a:rPr lang="en-US" sz="2800" dirty="0"/>
                        <a:t>Physical Machines</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2153000127"/>
                  </a:ext>
                </a:extLst>
              </a:tr>
              <a:tr h="370840">
                <a:tc>
                  <a:txBody>
                    <a:bodyPr/>
                    <a:lstStyle/>
                    <a:p>
                      <a:r>
                        <a:rPr lang="en-US" sz="2800" dirty="0"/>
                        <a:t>Scalability</a:t>
                      </a:r>
                    </a:p>
                  </a:txBody>
                  <a:tcPr/>
                </a:tc>
                <a:tc>
                  <a:txBody>
                    <a:bodyPr/>
                    <a:lstStyle/>
                    <a:p>
                      <a:pPr algn="ctr"/>
                      <a:r>
                        <a:rPr lang="en-US" sz="2800" dirty="0"/>
                        <a:t>X</a:t>
                      </a:r>
                    </a:p>
                  </a:txBody>
                  <a:tcPr/>
                </a:tc>
                <a:tc>
                  <a:txBody>
                    <a:bodyPr/>
                    <a:lstStyle/>
                    <a:p>
                      <a:pPr algn="ctr"/>
                      <a:endParaRPr lang="en-US" sz="2800"/>
                    </a:p>
                  </a:txBody>
                  <a:tcPr/>
                </a:tc>
                <a:extLst>
                  <a:ext uri="{0D108BD9-81ED-4DB2-BD59-A6C34878D82A}">
                    <a16:rowId xmlns:a16="http://schemas.microsoft.com/office/drawing/2014/main" val="313868895"/>
                  </a:ext>
                </a:extLst>
              </a:tr>
              <a:tr h="370840">
                <a:tc>
                  <a:txBody>
                    <a:bodyPr/>
                    <a:lstStyle/>
                    <a:p>
                      <a:r>
                        <a:rPr lang="en-US" sz="2800" dirty="0"/>
                        <a:t>Maintenance</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2595599258"/>
                  </a:ext>
                </a:extLst>
              </a:tr>
              <a:tr h="370840">
                <a:tc>
                  <a:txBody>
                    <a:bodyPr/>
                    <a:lstStyle/>
                    <a:p>
                      <a:r>
                        <a:rPr lang="en-US" sz="2800" dirty="0"/>
                        <a:t>Time of Deployment</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3631763651"/>
                  </a:ext>
                </a:extLst>
              </a:tr>
              <a:tr h="370840">
                <a:tc>
                  <a:txBody>
                    <a:bodyPr/>
                    <a:lstStyle/>
                    <a:p>
                      <a:r>
                        <a:rPr lang="en-US" sz="2800" dirty="0"/>
                        <a:t>Testing</a:t>
                      </a:r>
                    </a:p>
                  </a:txBody>
                  <a:tcPr/>
                </a:tc>
                <a:tc>
                  <a:txBody>
                    <a:bodyPr/>
                    <a:lstStyle/>
                    <a:p>
                      <a:pPr algn="ctr"/>
                      <a:endParaRPr lang="en-US" sz="2800"/>
                    </a:p>
                  </a:txBody>
                  <a:tcPr/>
                </a:tc>
                <a:tc>
                  <a:txBody>
                    <a:bodyPr/>
                    <a:lstStyle/>
                    <a:p>
                      <a:pPr algn="ctr"/>
                      <a:r>
                        <a:rPr lang="en-US" sz="2800" dirty="0"/>
                        <a:t>X</a:t>
                      </a:r>
                    </a:p>
                  </a:txBody>
                  <a:tcPr/>
                </a:tc>
                <a:extLst>
                  <a:ext uri="{0D108BD9-81ED-4DB2-BD59-A6C34878D82A}">
                    <a16:rowId xmlns:a16="http://schemas.microsoft.com/office/drawing/2014/main" val="2701095223"/>
                  </a:ext>
                </a:extLst>
              </a:tr>
            </a:tbl>
          </a:graphicData>
        </a:graphic>
      </p:graphicFrame>
    </p:spTree>
    <p:extLst>
      <p:ext uri="{BB962C8B-B14F-4D97-AF65-F5344CB8AC3E}">
        <p14:creationId xmlns:p14="http://schemas.microsoft.com/office/powerpoint/2010/main" val="18444193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8DC6-4232-456E-8C85-FEEF2956CDF8}"/>
              </a:ext>
            </a:extLst>
          </p:cNvPr>
          <p:cNvSpPr>
            <a:spLocks noGrp="1"/>
          </p:cNvSpPr>
          <p:nvPr>
            <p:ph type="title"/>
          </p:nvPr>
        </p:nvSpPr>
        <p:spPr/>
        <p:txBody>
          <a:bodyPr/>
          <a:lstStyle/>
          <a:p>
            <a:r>
              <a:rPr lang="en-US" dirty="0"/>
              <a:t>Function-as-a-Service (</a:t>
            </a:r>
            <a:r>
              <a:rPr lang="en-US" dirty="0" err="1"/>
              <a:t>FaaS</a:t>
            </a:r>
            <a:r>
              <a:rPr lang="en-US" dirty="0"/>
              <a:t>)</a:t>
            </a:r>
          </a:p>
        </p:txBody>
      </p:sp>
      <p:sp>
        <p:nvSpPr>
          <p:cNvPr id="3" name="Text Placeholder 2">
            <a:extLst>
              <a:ext uri="{FF2B5EF4-FFF2-40B4-BE49-F238E27FC236}">
                <a16:creationId xmlns:a16="http://schemas.microsoft.com/office/drawing/2014/main" id="{01008E94-0619-49B4-9DA4-0277E611D747}"/>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4014166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33A050-C6CD-412E-83A2-7B8B25955641}"/>
              </a:ext>
            </a:extLst>
          </p:cNvPr>
          <p:cNvSpPr txBox="1"/>
          <p:nvPr/>
        </p:nvSpPr>
        <p:spPr>
          <a:xfrm>
            <a:off x="1652155" y="188703"/>
            <a:ext cx="8887689" cy="1938992"/>
          </a:xfrm>
          <a:prstGeom prst="rect">
            <a:avLst/>
          </a:prstGeom>
          <a:noFill/>
        </p:spPr>
        <p:txBody>
          <a:bodyPr wrap="none" rtlCol="0">
            <a:spAutoFit/>
          </a:bodyPr>
          <a:lstStyle/>
          <a:p>
            <a:pPr algn="ctr"/>
            <a:r>
              <a:rPr lang="en-US" sz="6000" dirty="0">
                <a:solidFill>
                  <a:srgbClr val="009CE9"/>
                </a:solidFill>
                <a:latin typeface="Kamerik205 8" panose="020B0803030600020004" pitchFamily="34" charset="0"/>
              </a:rPr>
              <a:t>Building Microservice</a:t>
            </a:r>
          </a:p>
          <a:p>
            <a:pPr algn="ctr"/>
            <a:r>
              <a:rPr lang="en-US" sz="6000" dirty="0">
                <a:solidFill>
                  <a:srgbClr val="009CE9"/>
                </a:solidFill>
                <a:latin typeface="Kamerik205 8" panose="020B0803030600020004" pitchFamily="34" charset="0"/>
              </a:rPr>
              <a:t>REST APIs Using</a:t>
            </a:r>
          </a:p>
        </p:txBody>
      </p:sp>
      <p:sp>
        <p:nvSpPr>
          <p:cNvPr id="11" name="TextBox 10">
            <a:extLst>
              <a:ext uri="{FF2B5EF4-FFF2-40B4-BE49-F238E27FC236}">
                <a16:creationId xmlns:a16="http://schemas.microsoft.com/office/drawing/2014/main" id="{1B9C2192-3C4E-4319-A0BA-7A432B9DC33F}"/>
              </a:ext>
            </a:extLst>
          </p:cNvPr>
          <p:cNvSpPr txBox="1"/>
          <p:nvPr/>
        </p:nvSpPr>
        <p:spPr>
          <a:xfrm>
            <a:off x="5069729" y="223119"/>
            <a:ext cx="5508522"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Microservice</a:t>
            </a:r>
            <a:endParaRPr lang="en-US" sz="6000" dirty="0">
              <a:solidFill>
                <a:srgbClr val="FF0000"/>
              </a:solidFill>
            </a:endParaRPr>
          </a:p>
        </p:txBody>
      </p:sp>
      <p:sp>
        <p:nvSpPr>
          <p:cNvPr id="14" name="TextBox 13">
            <a:extLst>
              <a:ext uri="{FF2B5EF4-FFF2-40B4-BE49-F238E27FC236}">
                <a16:creationId xmlns:a16="http://schemas.microsoft.com/office/drawing/2014/main" id="{B620C550-27C5-4AD7-9CBF-4E6952753F98}"/>
              </a:ext>
            </a:extLst>
          </p:cNvPr>
          <p:cNvSpPr txBox="1"/>
          <p:nvPr/>
        </p:nvSpPr>
        <p:spPr>
          <a:xfrm>
            <a:off x="2872297" y="1137970"/>
            <a:ext cx="2175387"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REST</a:t>
            </a:r>
            <a:endParaRPr lang="en-US" sz="6000" dirty="0">
              <a:solidFill>
                <a:srgbClr val="FF0000"/>
              </a:solidFill>
            </a:endParaRPr>
          </a:p>
        </p:txBody>
      </p:sp>
      <p:sp>
        <p:nvSpPr>
          <p:cNvPr id="15" name="TextBox 14">
            <a:extLst>
              <a:ext uri="{FF2B5EF4-FFF2-40B4-BE49-F238E27FC236}">
                <a16:creationId xmlns:a16="http://schemas.microsoft.com/office/drawing/2014/main" id="{0D465FD1-0BD3-4CC6-A871-D5178B93145D}"/>
              </a:ext>
            </a:extLst>
          </p:cNvPr>
          <p:cNvSpPr txBox="1"/>
          <p:nvPr/>
        </p:nvSpPr>
        <p:spPr>
          <a:xfrm>
            <a:off x="5042922" y="1138764"/>
            <a:ext cx="1918548"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APIs</a:t>
            </a:r>
            <a:endParaRPr lang="en-US" sz="6000" dirty="0">
              <a:solidFill>
                <a:srgbClr val="FF0000"/>
              </a:solidFill>
            </a:endParaRPr>
          </a:p>
        </p:txBody>
      </p:sp>
      <p:sp>
        <p:nvSpPr>
          <p:cNvPr id="19" name="TextBox 18">
            <a:extLst>
              <a:ext uri="{FF2B5EF4-FFF2-40B4-BE49-F238E27FC236}">
                <a16:creationId xmlns:a16="http://schemas.microsoft.com/office/drawing/2014/main" id="{12FD36D0-1C11-4265-92A0-E9A26482CDAC}"/>
              </a:ext>
            </a:extLst>
          </p:cNvPr>
          <p:cNvSpPr txBox="1"/>
          <p:nvPr/>
        </p:nvSpPr>
        <p:spPr>
          <a:xfrm>
            <a:off x="2688801" y="2017765"/>
            <a:ext cx="6813154" cy="1015663"/>
          </a:xfrm>
          <a:prstGeom prst="rect">
            <a:avLst/>
          </a:prstGeom>
          <a:noFill/>
        </p:spPr>
        <p:txBody>
          <a:bodyPr wrap="square">
            <a:spAutoFit/>
          </a:bodyPr>
          <a:lstStyle/>
          <a:p>
            <a:pPr algn="ctr"/>
            <a:r>
              <a:rPr lang="en-US" sz="6000" dirty="0">
                <a:solidFill>
                  <a:srgbClr val="009CE9"/>
                </a:solidFill>
                <a:latin typeface="Kamerik205 8" panose="020B0803030600020004" pitchFamily="34" charset="0"/>
              </a:rPr>
              <a:t>Azure Functions</a:t>
            </a:r>
          </a:p>
        </p:txBody>
      </p:sp>
      <p:sp>
        <p:nvSpPr>
          <p:cNvPr id="16" name="TextBox 15">
            <a:extLst>
              <a:ext uri="{FF2B5EF4-FFF2-40B4-BE49-F238E27FC236}">
                <a16:creationId xmlns:a16="http://schemas.microsoft.com/office/drawing/2014/main" id="{2AE735DF-F483-4FDE-B0C8-F867CCF37EBE}"/>
              </a:ext>
            </a:extLst>
          </p:cNvPr>
          <p:cNvSpPr txBox="1"/>
          <p:nvPr/>
        </p:nvSpPr>
        <p:spPr>
          <a:xfrm>
            <a:off x="3767124" y="2052181"/>
            <a:ext cx="4474906"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Serverless</a:t>
            </a:r>
            <a:endParaRPr lang="en-US" sz="6000" dirty="0">
              <a:solidFill>
                <a:srgbClr val="FF0000"/>
              </a:solidFill>
            </a:endParaRPr>
          </a:p>
        </p:txBody>
      </p:sp>
    </p:spTree>
    <p:extLst>
      <p:ext uri="{BB962C8B-B14F-4D97-AF65-F5344CB8AC3E}">
        <p14:creationId xmlns:p14="http://schemas.microsoft.com/office/powerpoint/2010/main" val="345891002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par>
                          <p:cTn id="8" fill="hold">
                            <p:stCondLst>
                              <p:cond delay="250"/>
                            </p:stCondLst>
                            <p:childTnLst>
                              <p:par>
                                <p:cTn id="9" presetID="42" presetClass="path" presetSubtype="0" accel="50000" decel="50000" fill="hold" grpId="1" nodeType="afterEffect">
                                  <p:stCondLst>
                                    <p:cond delay="0"/>
                                  </p:stCondLst>
                                  <p:childTnLst>
                                    <p:animMotion origin="layout" path="M 3.33333E-6 -1.48148E-6 L -0.36706 0.47894 " pathEditMode="relative" rAng="0" ptsTypes="AA">
                                      <p:cBhvr>
                                        <p:cTn id="10" dur="750" fill="hold"/>
                                        <p:tgtEl>
                                          <p:spTgt spid="11"/>
                                        </p:tgtEl>
                                        <p:attrNameLst>
                                          <p:attrName>ppt_x</p:attrName>
                                          <p:attrName>ppt_y</p:attrName>
                                        </p:attrNameLst>
                                      </p:cBhvr>
                                      <p:rCtr x="-18359" y="23935"/>
                                    </p:animMotion>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50"/>
                                        <p:tgtEl>
                                          <p:spTgt spid="14"/>
                                        </p:tgtEl>
                                      </p:cBhvr>
                                    </p:animEffect>
                                  </p:childTnLst>
                                </p:cTn>
                              </p:par>
                            </p:childTnLst>
                          </p:cTn>
                        </p:par>
                        <p:par>
                          <p:cTn id="15" fill="hold">
                            <p:stCondLst>
                              <p:cond delay="1250"/>
                            </p:stCondLst>
                            <p:childTnLst>
                              <p:par>
                                <p:cTn id="16" presetID="42" presetClass="path" presetSubtype="0" accel="50000" decel="50000" fill="hold" grpId="1" nodeType="afterEffect">
                                  <p:stCondLst>
                                    <p:cond delay="0"/>
                                  </p:stCondLst>
                                  <p:childTnLst>
                                    <p:animMotion origin="layout" path="M 4.16667E-7 3.7037E-6 L 0.46602 0.34606 " pathEditMode="relative" rAng="0" ptsTypes="AA">
                                      <p:cBhvr>
                                        <p:cTn id="17" dur="750" fill="hold"/>
                                        <p:tgtEl>
                                          <p:spTgt spid="14"/>
                                        </p:tgtEl>
                                        <p:attrNameLst>
                                          <p:attrName>ppt_x</p:attrName>
                                          <p:attrName>ppt_y</p:attrName>
                                        </p:attrNameLst>
                                      </p:cBhvr>
                                      <p:rCtr x="23294" y="17292"/>
                                    </p:animMotion>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childTnLst>
                          </p:cTn>
                        </p:par>
                        <p:par>
                          <p:cTn id="22" fill="hold">
                            <p:stCondLst>
                              <p:cond delay="2250"/>
                            </p:stCondLst>
                            <p:childTnLst>
                              <p:par>
                                <p:cTn id="23" presetID="42" presetClass="path" presetSubtype="0" accel="50000" decel="50000" fill="hold" grpId="1" nodeType="afterEffect">
                                  <p:stCondLst>
                                    <p:cond delay="0"/>
                                  </p:stCondLst>
                                  <p:childTnLst>
                                    <p:animMotion origin="layout" path="M 0.00013 3.7037E-6 L -0.21797 0.56134 " pathEditMode="relative" rAng="0" ptsTypes="AA">
                                      <p:cBhvr>
                                        <p:cTn id="24" dur="750" fill="hold"/>
                                        <p:tgtEl>
                                          <p:spTgt spid="15"/>
                                        </p:tgtEl>
                                        <p:attrNameLst>
                                          <p:attrName>ppt_x</p:attrName>
                                          <p:attrName>ppt_y</p:attrName>
                                        </p:attrNameLst>
                                      </p:cBhvr>
                                      <p:rCtr x="-10911" y="28056"/>
                                    </p:animMotion>
                                  </p:childTnLst>
                                </p:cTn>
                              </p:par>
                            </p:childTnLst>
                          </p:cTn>
                        </p:par>
                        <p:par>
                          <p:cTn id="25" fill="hold">
                            <p:stCondLst>
                              <p:cond delay="3000"/>
                            </p:stCondLst>
                            <p:childTnLst>
                              <p:par>
                                <p:cTn id="26" presetID="9" presetClass="exit" presetSubtype="0" fill="hold" grpId="0" nodeType="afterEffect">
                                  <p:stCondLst>
                                    <p:cond delay="0"/>
                                  </p:stCondLst>
                                  <p:childTnLst>
                                    <p:animEffect transition="out" filter="dissolve">
                                      <p:cBhvr>
                                        <p:cTn id="27" dur="250"/>
                                        <p:tgtEl>
                                          <p:spTgt spid="19"/>
                                        </p:tgtEl>
                                      </p:cBhvr>
                                    </p:animEffect>
                                    <p:set>
                                      <p:cBhvr>
                                        <p:cTn id="28" dur="1" fill="hold">
                                          <p:stCondLst>
                                            <p:cond delay="249"/>
                                          </p:stCondLst>
                                        </p:cTn>
                                        <p:tgtEl>
                                          <p:spTgt spid="19"/>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250"/>
                                        <p:tgtEl>
                                          <p:spTgt spid="16"/>
                                        </p:tgtEl>
                                      </p:cBhvr>
                                    </p:animEffect>
                                  </p:childTnLst>
                                </p:cTn>
                              </p:par>
                            </p:childTnLst>
                          </p:cTn>
                        </p:par>
                        <p:par>
                          <p:cTn id="32" fill="hold">
                            <p:stCondLst>
                              <p:cond delay="3250"/>
                            </p:stCondLst>
                            <p:childTnLst>
                              <p:par>
                                <p:cTn id="33" presetID="42" presetClass="path" presetSubtype="0" accel="50000" decel="50000" fill="hold" grpId="1" nodeType="afterEffect">
                                  <p:stCondLst>
                                    <p:cond delay="0"/>
                                  </p:stCondLst>
                                  <p:childTnLst>
                                    <p:animMotion origin="layout" path="M 2.08333E-6 3.7037E-7 L 0.28685 0.42778 " pathEditMode="relative" rAng="0" ptsTypes="AA">
                                      <p:cBhvr>
                                        <p:cTn id="34" dur="750" fill="hold"/>
                                        <p:tgtEl>
                                          <p:spTgt spid="16"/>
                                        </p:tgtEl>
                                        <p:attrNameLst>
                                          <p:attrName>ppt_x</p:attrName>
                                          <p:attrName>ppt_y</p:attrName>
                                        </p:attrNameLst>
                                      </p:cBhvr>
                                      <p:rCtr x="14336" y="21389"/>
                                    </p:animMotion>
                                  </p:childTnLst>
                                </p:cTn>
                              </p:par>
                              <p:par>
                                <p:cTn id="35" presetID="1" presetClass="entr" presetSubtype="0" fill="hold" grpId="1"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15" grpId="0"/>
      <p:bldP spid="15" grpId="1"/>
      <p:bldP spid="19" grpId="0"/>
      <p:bldP spid="19" grpId="1"/>
      <p:bldP spid="16" grpId="0"/>
      <p:bldP spid="16" grpId="1"/>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D75C4-60B9-4C45-B82A-2A665580B80D}"/>
              </a:ext>
            </a:extLst>
          </p:cNvPr>
          <p:cNvSpPr>
            <a:spLocks noGrp="1"/>
          </p:cNvSpPr>
          <p:nvPr>
            <p:ph type="title"/>
          </p:nvPr>
        </p:nvSpPr>
        <p:spPr/>
        <p:txBody>
          <a:bodyPr>
            <a:normAutofit fontScale="90000"/>
          </a:bodyPr>
          <a:lstStyle/>
          <a:p>
            <a:r>
              <a:rPr lang="en-US" dirty="0"/>
              <a:t>Function-as-a-Service (</a:t>
            </a:r>
            <a:r>
              <a:rPr lang="en-US" dirty="0" err="1"/>
              <a:t>FaaS</a:t>
            </a:r>
            <a:r>
              <a:rPr lang="en-US" dirty="0"/>
              <a:t>)</a:t>
            </a:r>
          </a:p>
        </p:txBody>
      </p:sp>
      <p:sp>
        <p:nvSpPr>
          <p:cNvPr id="3" name="Rectangle: Rounded Corners 2">
            <a:extLst>
              <a:ext uri="{FF2B5EF4-FFF2-40B4-BE49-F238E27FC236}">
                <a16:creationId xmlns:a16="http://schemas.microsoft.com/office/drawing/2014/main" id="{4E23FAD4-EFFD-4B9C-9CBD-15F18353D843}"/>
              </a:ext>
            </a:extLst>
          </p:cNvPr>
          <p:cNvSpPr/>
          <p:nvPr/>
        </p:nvSpPr>
        <p:spPr>
          <a:xfrm>
            <a:off x="2282140"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4" name="Rectangle: Rounded Corners 3">
            <a:extLst>
              <a:ext uri="{FF2B5EF4-FFF2-40B4-BE49-F238E27FC236}">
                <a16:creationId xmlns:a16="http://schemas.microsoft.com/office/drawing/2014/main" id="{4DC775A9-B4D7-4E09-B2D7-104356A2915F}"/>
              </a:ext>
            </a:extLst>
          </p:cNvPr>
          <p:cNvSpPr/>
          <p:nvPr/>
        </p:nvSpPr>
        <p:spPr>
          <a:xfrm>
            <a:off x="6773121"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9645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9EC5-9B4B-4372-BE00-F71E6103F486}"/>
              </a:ext>
            </a:extLst>
          </p:cNvPr>
          <p:cNvSpPr>
            <a:spLocks noGrp="1"/>
          </p:cNvSpPr>
          <p:nvPr>
            <p:ph type="title"/>
          </p:nvPr>
        </p:nvSpPr>
        <p:spPr/>
        <p:txBody>
          <a:bodyPr>
            <a:normAutofit fontScale="90000"/>
          </a:bodyPr>
          <a:lstStyle/>
          <a:p>
            <a:r>
              <a:rPr lang="en-US" dirty="0"/>
              <a:t>Function-as-a-Service (</a:t>
            </a:r>
            <a:r>
              <a:rPr lang="en-US" dirty="0" err="1"/>
              <a:t>FaaS</a:t>
            </a:r>
            <a:r>
              <a:rPr lang="en-US" dirty="0"/>
              <a:t>)</a:t>
            </a:r>
          </a:p>
        </p:txBody>
      </p:sp>
      <p:sp>
        <p:nvSpPr>
          <p:cNvPr id="3" name="Rectangle: Rounded Corners 2">
            <a:extLst>
              <a:ext uri="{FF2B5EF4-FFF2-40B4-BE49-F238E27FC236}">
                <a16:creationId xmlns:a16="http://schemas.microsoft.com/office/drawing/2014/main" id="{3DE69190-9860-4CE3-AA3D-204B11BD51DF}"/>
              </a:ext>
            </a:extLst>
          </p:cNvPr>
          <p:cNvSpPr/>
          <p:nvPr/>
        </p:nvSpPr>
        <p:spPr>
          <a:xfrm>
            <a:off x="2282140"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4" name="Rectangle: Rounded Corners 3">
            <a:extLst>
              <a:ext uri="{FF2B5EF4-FFF2-40B4-BE49-F238E27FC236}">
                <a16:creationId xmlns:a16="http://schemas.microsoft.com/office/drawing/2014/main" id="{53578066-B836-4CBA-9FDE-A51B3811E150}"/>
              </a:ext>
            </a:extLst>
          </p:cNvPr>
          <p:cNvSpPr/>
          <p:nvPr/>
        </p:nvSpPr>
        <p:spPr>
          <a:xfrm>
            <a:off x="6773121"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203759185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79167E-6 0 L 0.0013 -0.16065 " pathEditMode="relative" rAng="0" ptsTypes="AA">
                                      <p:cBhvr>
                                        <p:cTn id="6" dur="500" fill="hold"/>
                                        <p:tgtEl>
                                          <p:spTgt spid="3"/>
                                        </p:tgtEl>
                                        <p:attrNameLst>
                                          <p:attrName>ppt_x</p:attrName>
                                          <p:attrName>ppt_y</p:attrName>
                                        </p:attrNameLst>
                                      </p:cBhvr>
                                      <p:rCtr x="65" y="-8032"/>
                                    </p:animMotion>
                                  </p:childTnLst>
                                </p:cTn>
                              </p:par>
                              <p:par>
                                <p:cTn id="7" presetID="42" presetClass="path" presetSubtype="0" accel="50000" decel="50000" fill="hold" grpId="0" nodeType="withEffect">
                                  <p:stCondLst>
                                    <p:cond delay="0"/>
                                  </p:stCondLst>
                                  <p:childTnLst>
                                    <p:animMotion origin="layout" path="M -4.58333E-6 0 L 0.00131 -0.16065 " pathEditMode="relative" rAng="0" ptsTypes="AA">
                                      <p:cBhvr>
                                        <p:cTn id="8" dur="500" fill="hold"/>
                                        <p:tgtEl>
                                          <p:spTgt spid="4"/>
                                        </p:tgtEl>
                                        <p:attrNameLst>
                                          <p:attrName>ppt_x</p:attrName>
                                          <p:attrName>ppt_y</p:attrName>
                                        </p:attrNameLst>
                                      </p:cBhvr>
                                      <p:rCtr x="65" y="-80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68023-CA2C-421A-A8C4-BF3CBA77A502}"/>
              </a:ext>
            </a:extLst>
          </p:cNvPr>
          <p:cNvSpPr>
            <a:spLocks noGrp="1"/>
          </p:cNvSpPr>
          <p:nvPr>
            <p:ph type="title"/>
          </p:nvPr>
        </p:nvSpPr>
        <p:spPr/>
        <p:txBody>
          <a:bodyPr>
            <a:normAutofit fontScale="90000"/>
          </a:bodyPr>
          <a:lstStyle/>
          <a:p>
            <a:r>
              <a:rPr lang="en-US" dirty="0"/>
              <a:t>Function-as-a-Service (</a:t>
            </a:r>
            <a:r>
              <a:rPr lang="en-US" dirty="0" err="1"/>
              <a:t>FaaS</a:t>
            </a:r>
            <a:r>
              <a:rPr lang="en-US" dirty="0"/>
              <a:t>)</a:t>
            </a:r>
          </a:p>
        </p:txBody>
      </p:sp>
      <p:sp>
        <p:nvSpPr>
          <p:cNvPr id="3" name="Rectangle 2">
            <a:extLst>
              <a:ext uri="{FF2B5EF4-FFF2-40B4-BE49-F238E27FC236}">
                <a16:creationId xmlns:a16="http://schemas.microsoft.com/office/drawing/2014/main" id="{F63F443D-C415-4492-97EC-43620A529463}"/>
              </a:ext>
            </a:extLst>
          </p:cNvPr>
          <p:cNvSpPr/>
          <p:nvPr/>
        </p:nvSpPr>
        <p:spPr>
          <a:xfrm>
            <a:off x="1483489" y="3136739"/>
            <a:ext cx="3819646" cy="3467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Monolithic Application</a:t>
            </a:r>
          </a:p>
        </p:txBody>
      </p:sp>
      <p:grpSp>
        <p:nvGrpSpPr>
          <p:cNvPr id="4" name="Group 3">
            <a:extLst>
              <a:ext uri="{FF2B5EF4-FFF2-40B4-BE49-F238E27FC236}">
                <a16:creationId xmlns:a16="http://schemas.microsoft.com/office/drawing/2014/main" id="{7016753E-7A57-4686-A84D-A16CDE7C584D}"/>
              </a:ext>
            </a:extLst>
          </p:cNvPr>
          <p:cNvGrpSpPr/>
          <p:nvPr/>
        </p:nvGrpSpPr>
        <p:grpSpPr>
          <a:xfrm>
            <a:off x="5627226" y="3136739"/>
            <a:ext cx="2662177" cy="3467663"/>
            <a:chOff x="5627226" y="3136739"/>
            <a:chExt cx="2662177" cy="3467663"/>
          </a:xfrm>
        </p:grpSpPr>
        <p:sp>
          <p:nvSpPr>
            <p:cNvPr id="5" name="Rectangle 4">
              <a:extLst>
                <a:ext uri="{FF2B5EF4-FFF2-40B4-BE49-F238E27FC236}">
                  <a16:creationId xmlns:a16="http://schemas.microsoft.com/office/drawing/2014/main" id="{FF00AB38-CD04-4130-84A0-51660B25B08D}"/>
                </a:ext>
              </a:extLst>
            </p:cNvPr>
            <p:cNvSpPr/>
            <p:nvPr/>
          </p:nvSpPr>
          <p:spPr>
            <a:xfrm>
              <a:off x="5627226" y="3136739"/>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sp>
          <p:nvSpPr>
            <p:cNvPr id="6" name="Rectangle 5">
              <a:extLst>
                <a:ext uri="{FF2B5EF4-FFF2-40B4-BE49-F238E27FC236}">
                  <a16:creationId xmlns:a16="http://schemas.microsoft.com/office/drawing/2014/main" id="{6BAD2236-46EC-4E27-A5FA-9CE8CBC98213}"/>
                </a:ext>
              </a:extLst>
            </p:cNvPr>
            <p:cNvSpPr/>
            <p:nvPr/>
          </p:nvSpPr>
          <p:spPr>
            <a:xfrm>
              <a:off x="5627226" y="4340506"/>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sp>
          <p:nvSpPr>
            <p:cNvPr id="7" name="Rectangle 6">
              <a:extLst>
                <a:ext uri="{FF2B5EF4-FFF2-40B4-BE49-F238E27FC236}">
                  <a16:creationId xmlns:a16="http://schemas.microsoft.com/office/drawing/2014/main" id="{D5025494-D9EB-4062-948F-118762E8E044}"/>
                </a:ext>
              </a:extLst>
            </p:cNvPr>
            <p:cNvSpPr/>
            <p:nvPr/>
          </p:nvSpPr>
          <p:spPr>
            <a:xfrm>
              <a:off x="5627226" y="5544273"/>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grpSp>
      <p:grpSp>
        <p:nvGrpSpPr>
          <p:cNvPr id="8" name="Group 7">
            <a:extLst>
              <a:ext uri="{FF2B5EF4-FFF2-40B4-BE49-F238E27FC236}">
                <a16:creationId xmlns:a16="http://schemas.microsoft.com/office/drawing/2014/main" id="{F3648095-231C-47B3-880B-F0B35DD35740}"/>
              </a:ext>
            </a:extLst>
          </p:cNvPr>
          <p:cNvGrpSpPr/>
          <p:nvPr/>
        </p:nvGrpSpPr>
        <p:grpSpPr>
          <a:xfrm>
            <a:off x="8613494" y="3136739"/>
            <a:ext cx="2095017" cy="3467663"/>
            <a:chOff x="8613494" y="3136739"/>
            <a:chExt cx="2095017" cy="3467663"/>
          </a:xfrm>
        </p:grpSpPr>
        <p:sp>
          <p:nvSpPr>
            <p:cNvPr id="9" name="Rectangle 8">
              <a:extLst>
                <a:ext uri="{FF2B5EF4-FFF2-40B4-BE49-F238E27FC236}">
                  <a16:creationId xmlns:a16="http://schemas.microsoft.com/office/drawing/2014/main" id="{65672DC7-4CE3-40D3-94BF-91B26668577D}"/>
                </a:ext>
              </a:extLst>
            </p:cNvPr>
            <p:cNvSpPr/>
            <p:nvPr/>
          </p:nvSpPr>
          <p:spPr>
            <a:xfrm>
              <a:off x="8613494" y="3136739"/>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10" name="Rectangle 9">
              <a:extLst>
                <a:ext uri="{FF2B5EF4-FFF2-40B4-BE49-F238E27FC236}">
                  <a16:creationId xmlns:a16="http://schemas.microsoft.com/office/drawing/2014/main" id="{7B2FD1EC-5191-4D15-9C0F-E35409A5C7E6}"/>
                </a:ext>
              </a:extLst>
            </p:cNvPr>
            <p:cNvSpPr/>
            <p:nvPr/>
          </p:nvSpPr>
          <p:spPr>
            <a:xfrm>
              <a:off x="8613494" y="3757030"/>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1" name="Rectangle 10">
              <a:extLst>
                <a:ext uri="{FF2B5EF4-FFF2-40B4-BE49-F238E27FC236}">
                  <a16:creationId xmlns:a16="http://schemas.microsoft.com/office/drawing/2014/main" id="{B4893F8D-7180-4D11-A0A0-902D4D5FD594}"/>
                </a:ext>
              </a:extLst>
            </p:cNvPr>
            <p:cNvSpPr/>
            <p:nvPr/>
          </p:nvSpPr>
          <p:spPr>
            <a:xfrm>
              <a:off x="8613494" y="4377321"/>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2" name="Rectangle 11">
              <a:extLst>
                <a:ext uri="{FF2B5EF4-FFF2-40B4-BE49-F238E27FC236}">
                  <a16:creationId xmlns:a16="http://schemas.microsoft.com/office/drawing/2014/main" id="{EECB0B5F-8C4F-4CC3-A8A1-EC078E818052}"/>
                </a:ext>
              </a:extLst>
            </p:cNvPr>
            <p:cNvSpPr/>
            <p:nvPr/>
          </p:nvSpPr>
          <p:spPr>
            <a:xfrm>
              <a:off x="8613494" y="4997612"/>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3" name="Rectangle 12">
              <a:extLst>
                <a:ext uri="{FF2B5EF4-FFF2-40B4-BE49-F238E27FC236}">
                  <a16:creationId xmlns:a16="http://schemas.microsoft.com/office/drawing/2014/main" id="{A0325532-ADA0-47F1-A922-693ABE9655B2}"/>
                </a:ext>
              </a:extLst>
            </p:cNvPr>
            <p:cNvSpPr/>
            <p:nvPr/>
          </p:nvSpPr>
          <p:spPr>
            <a:xfrm>
              <a:off x="8613494" y="5544273"/>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4" name="Rectangle 13">
              <a:extLst>
                <a:ext uri="{FF2B5EF4-FFF2-40B4-BE49-F238E27FC236}">
                  <a16:creationId xmlns:a16="http://schemas.microsoft.com/office/drawing/2014/main" id="{2DC46F57-E56A-40B6-A095-E2E2D43D6EFC}"/>
                </a:ext>
              </a:extLst>
            </p:cNvPr>
            <p:cNvSpPr/>
            <p:nvPr/>
          </p:nvSpPr>
          <p:spPr>
            <a:xfrm>
              <a:off x="8613494" y="6164564"/>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grpSp>
      <p:sp>
        <p:nvSpPr>
          <p:cNvPr id="15" name="Rectangle: Rounded Corners 14">
            <a:extLst>
              <a:ext uri="{FF2B5EF4-FFF2-40B4-BE49-F238E27FC236}">
                <a16:creationId xmlns:a16="http://schemas.microsoft.com/office/drawing/2014/main" id="{95084510-8207-4AD9-A7D1-F77D51BB3240}"/>
              </a:ext>
            </a:extLst>
          </p:cNvPr>
          <p:cNvSpPr/>
          <p:nvPr/>
        </p:nvSpPr>
        <p:spPr>
          <a:xfrm>
            <a:off x="2282140" y="170621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16" name="Rectangle: Rounded Corners 15">
            <a:extLst>
              <a:ext uri="{FF2B5EF4-FFF2-40B4-BE49-F238E27FC236}">
                <a16:creationId xmlns:a16="http://schemas.microsoft.com/office/drawing/2014/main" id="{40978435-2664-41A8-8654-B684E25E2E45}"/>
              </a:ext>
            </a:extLst>
          </p:cNvPr>
          <p:cNvSpPr/>
          <p:nvPr/>
        </p:nvSpPr>
        <p:spPr>
          <a:xfrm>
            <a:off x="6773121" y="170621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217077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6242-0195-4968-AAFD-9A864A0F0DA3}"/>
              </a:ext>
            </a:extLst>
          </p:cNvPr>
          <p:cNvSpPr>
            <a:spLocks noGrp="1"/>
          </p:cNvSpPr>
          <p:nvPr>
            <p:ph type="title"/>
          </p:nvPr>
        </p:nvSpPr>
        <p:spPr/>
        <p:txBody>
          <a:bodyPr>
            <a:normAutofit fontScale="90000"/>
          </a:bodyPr>
          <a:lstStyle/>
          <a:p>
            <a:r>
              <a:rPr lang="en-US" dirty="0" err="1"/>
              <a:t>FaaS</a:t>
            </a:r>
            <a:r>
              <a:rPr lang="en-US" dirty="0"/>
              <a:t> Market Landscape</a:t>
            </a:r>
          </a:p>
        </p:txBody>
      </p:sp>
      <p:grpSp>
        <p:nvGrpSpPr>
          <p:cNvPr id="4" name="Group 3">
            <a:extLst>
              <a:ext uri="{FF2B5EF4-FFF2-40B4-BE49-F238E27FC236}">
                <a16:creationId xmlns:a16="http://schemas.microsoft.com/office/drawing/2014/main" id="{CE4815B6-98A7-4180-8DA5-A55B9023EC29}"/>
              </a:ext>
            </a:extLst>
          </p:cNvPr>
          <p:cNvGrpSpPr/>
          <p:nvPr/>
        </p:nvGrpSpPr>
        <p:grpSpPr>
          <a:xfrm>
            <a:off x="549373" y="1358540"/>
            <a:ext cx="2901750" cy="3672770"/>
            <a:chOff x="549373" y="1358540"/>
            <a:chExt cx="2901750" cy="3672770"/>
          </a:xfrm>
        </p:grpSpPr>
        <p:pic>
          <p:nvPicPr>
            <p:cNvPr id="1030" name="Picture 6" descr="See the source image">
              <a:extLst>
                <a:ext uri="{FF2B5EF4-FFF2-40B4-BE49-F238E27FC236}">
                  <a16:creationId xmlns:a16="http://schemas.microsoft.com/office/drawing/2014/main" id="{91A6C984-BC23-4FAE-8957-B19D16A9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373" y="1358540"/>
              <a:ext cx="2901750" cy="30018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49D7F5-A7D2-4752-AF09-FA0BF082F95C}"/>
                </a:ext>
              </a:extLst>
            </p:cNvPr>
            <p:cNvSpPr txBox="1"/>
            <p:nvPr/>
          </p:nvSpPr>
          <p:spPr>
            <a:xfrm>
              <a:off x="682804" y="4508090"/>
              <a:ext cx="2634888"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AWS Lambda</a:t>
              </a:r>
            </a:p>
          </p:txBody>
        </p:sp>
      </p:grpSp>
      <p:grpSp>
        <p:nvGrpSpPr>
          <p:cNvPr id="5" name="Group 4">
            <a:extLst>
              <a:ext uri="{FF2B5EF4-FFF2-40B4-BE49-F238E27FC236}">
                <a16:creationId xmlns:a16="http://schemas.microsoft.com/office/drawing/2014/main" id="{C897D875-B277-402F-9B54-8E23348F5C60}"/>
              </a:ext>
            </a:extLst>
          </p:cNvPr>
          <p:cNvGrpSpPr/>
          <p:nvPr/>
        </p:nvGrpSpPr>
        <p:grpSpPr>
          <a:xfrm>
            <a:off x="4345022" y="1358540"/>
            <a:ext cx="3480620" cy="3672770"/>
            <a:chOff x="4345022" y="1358540"/>
            <a:chExt cx="3480620" cy="3672770"/>
          </a:xfrm>
        </p:grpSpPr>
        <p:pic>
          <p:nvPicPr>
            <p:cNvPr id="1026" name="Picture 2" descr="See the source image">
              <a:extLst>
                <a:ext uri="{FF2B5EF4-FFF2-40B4-BE49-F238E27FC236}">
                  <a16:creationId xmlns:a16="http://schemas.microsoft.com/office/drawing/2014/main" id="{11040495-F8CB-41AC-81A3-06F1D31F81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48" r="19548"/>
            <a:stretch/>
          </p:blipFill>
          <p:spPr bwMode="auto">
            <a:xfrm>
              <a:off x="4345022" y="1358540"/>
              <a:ext cx="3480620" cy="3000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136AFA-125D-44F9-AECF-383A3E55E66B}"/>
                </a:ext>
              </a:extLst>
            </p:cNvPr>
            <p:cNvSpPr txBox="1"/>
            <p:nvPr/>
          </p:nvSpPr>
          <p:spPr>
            <a:xfrm>
              <a:off x="4489598" y="4508090"/>
              <a:ext cx="3212803"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Azure Functions</a:t>
              </a:r>
            </a:p>
          </p:txBody>
        </p:sp>
      </p:grpSp>
      <p:grpSp>
        <p:nvGrpSpPr>
          <p:cNvPr id="6" name="Group 5">
            <a:extLst>
              <a:ext uri="{FF2B5EF4-FFF2-40B4-BE49-F238E27FC236}">
                <a16:creationId xmlns:a16="http://schemas.microsoft.com/office/drawing/2014/main" id="{A309D8B7-3097-449F-B1BB-B51EA24062E0}"/>
              </a:ext>
            </a:extLst>
          </p:cNvPr>
          <p:cNvGrpSpPr/>
          <p:nvPr/>
        </p:nvGrpSpPr>
        <p:grpSpPr>
          <a:xfrm>
            <a:off x="8972856" y="1358540"/>
            <a:ext cx="3000375" cy="4534545"/>
            <a:chOff x="8972856" y="1358540"/>
            <a:chExt cx="3000375" cy="4534545"/>
          </a:xfrm>
        </p:grpSpPr>
        <p:pic>
          <p:nvPicPr>
            <p:cNvPr id="1028" name="Picture 4" descr="See the source image">
              <a:extLst>
                <a:ext uri="{FF2B5EF4-FFF2-40B4-BE49-F238E27FC236}">
                  <a16:creationId xmlns:a16="http://schemas.microsoft.com/office/drawing/2014/main" id="{E62547B3-9568-4FB7-BFAF-65A84090E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2856" y="1358540"/>
              <a:ext cx="3000375" cy="3000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64CCAC-951E-40B5-9303-954CB6A48649}"/>
                </a:ext>
              </a:extLst>
            </p:cNvPr>
            <p:cNvSpPr txBox="1"/>
            <p:nvPr/>
          </p:nvSpPr>
          <p:spPr>
            <a:xfrm>
              <a:off x="9455713" y="4508090"/>
              <a:ext cx="2034660" cy="1384995"/>
            </a:xfrm>
            <a:prstGeom prst="rect">
              <a:avLst/>
            </a:prstGeom>
            <a:noFill/>
          </p:spPr>
          <p:txBody>
            <a:bodyPr wrap="none" rtlCol="0">
              <a:spAutoFit/>
            </a:bodyPr>
            <a:lstStyle/>
            <a:p>
              <a:pPr algn="ctr"/>
              <a:r>
                <a:rPr lang="en-US" sz="2800" dirty="0">
                  <a:solidFill>
                    <a:srgbClr val="009CE9"/>
                  </a:solidFill>
                  <a:latin typeface="Kamerik205 8" panose="020B0803030600020004" pitchFamily="34" charset="0"/>
                </a:rPr>
                <a:t>Google</a:t>
              </a:r>
            </a:p>
            <a:p>
              <a:pPr algn="ctr"/>
              <a:r>
                <a:rPr lang="en-US" sz="2800" dirty="0">
                  <a:solidFill>
                    <a:srgbClr val="009CE9"/>
                  </a:solidFill>
                  <a:latin typeface="Kamerik205 8" panose="020B0803030600020004" pitchFamily="34" charset="0"/>
                </a:rPr>
                <a:t>Cloud</a:t>
              </a:r>
            </a:p>
            <a:p>
              <a:pPr algn="ctr"/>
              <a:r>
                <a:rPr lang="en-US" sz="2800" dirty="0">
                  <a:solidFill>
                    <a:srgbClr val="009CE9"/>
                  </a:solidFill>
                  <a:latin typeface="Kamerik205 8" panose="020B0803030600020004" pitchFamily="34" charset="0"/>
                </a:rPr>
                <a:t>Functions</a:t>
              </a:r>
            </a:p>
          </p:txBody>
        </p:sp>
      </p:grpSp>
    </p:spTree>
    <p:extLst>
      <p:ext uri="{BB962C8B-B14F-4D97-AF65-F5344CB8AC3E}">
        <p14:creationId xmlns:p14="http://schemas.microsoft.com/office/powerpoint/2010/main" val="263076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6242-0195-4968-AAFD-9A864A0F0DA3}"/>
              </a:ext>
            </a:extLst>
          </p:cNvPr>
          <p:cNvSpPr>
            <a:spLocks noGrp="1"/>
          </p:cNvSpPr>
          <p:nvPr>
            <p:ph type="title"/>
          </p:nvPr>
        </p:nvSpPr>
        <p:spPr/>
        <p:txBody>
          <a:bodyPr>
            <a:normAutofit fontScale="90000"/>
          </a:bodyPr>
          <a:lstStyle/>
          <a:p>
            <a:r>
              <a:rPr lang="en-US" dirty="0" err="1"/>
              <a:t>FaaS</a:t>
            </a:r>
            <a:r>
              <a:rPr lang="en-US" dirty="0"/>
              <a:t> Market Landscape</a:t>
            </a:r>
          </a:p>
        </p:txBody>
      </p:sp>
      <p:grpSp>
        <p:nvGrpSpPr>
          <p:cNvPr id="4" name="Group 3">
            <a:extLst>
              <a:ext uri="{FF2B5EF4-FFF2-40B4-BE49-F238E27FC236}">
                <a16:creationId xmlns:a16="http://schemas.microsoft.com/office/drawing/2014/main" id="{CE4815B6-98A7-4180-8DA5-A55B9023EC29}"/>
              </a:ext>
            </a:extLst>
          </p:cNvPr>
          <p:cNvGrpSpPr/>
          <p:nvPr/>
        </p:nvGrpSpPr>
        <p:grpSpPr>
          <a:xfrm>
            <a:off x="549373" y="1358540"/>
            <a:ext cx="2901750" cy="3672770"/>
            <a:chOff x="549373" y="1358540"/>
            <a:chExt cx="2901750" cy="3672770"/>
          </a:xfrm>
        </p:grpSpPr>
        <p:pic>
          <p:nvPicPr>
            <p:cNvPr id="1030" name="Picture 6" descr="See the source image">
              <a:extLst>
                <a:ext uri="{FF2B5EF4-FFF2-40B4-BE49-F238E27FC236}">
                  <a16:creationId xmlns:a16="http://schemas.microsoft.com/office/drawing/2014/main" id="{91A6C984-BC23-4FAE-8957-B19D16A9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373" y="1358540"/>
              <a:ext cx="2901750" cy="30018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49D7F5-A7D2-4752-AF09-FA0BF082F95C}"/>
                </a:ext>
              </a:extLst>
            </p:cNvPr>
            <p:cNvSpPr txBox="1"/>
            <p:nvPr/>
          </p:nvSpPr>
          <p:spPr>
            <a:xfrm>
              <a:off x="682804" y="4508090"/>
              <a:ext cx="2634888"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AWS Lambda</a:t>
              </a:r>
            </a:p>
          </p:txBody>
        </p:sp>
      </p:grpSp>
      <p:grpSp>
        <p:nvGrpSpPr>
          <p:cNvPr id="5" name="Group 4">
            <a:extLst>
              <a:ext uri="{FF2B5EF4-FFF2-40B4-BE49-F238E27FC236}">
                <a16:creationId xmlns:a16="http://schemas.microsoft.com/office/drawing/2014/main" id="{C897D875-B277-402F-9B54-8E23348F5C60}"/>
              </a:ext>
            </a:extLst>
          </p:cNvPr>
          <p:cNvGrpSpPr/>
          <p:nvPr/>
        </p:nvGrpSpPr>
        <p:grpSpPr>
          <a:xfrm>
            <a:off x="4345022" y="1358540"/>
            <a:ext cx="3480620" cy="3672770"/>
            <a:chOff x="4345022" y="1358540"/>
            <a:chExt cx="3480620" cy="3672770"/>
          </a:xfrm>
        </p:grpSpPr>
        <p:pic>
          <p:nvPicPr>
            <p:cNvPr id="1026" name="Picture 2" descr="See the source image">
              <a:extLst>
                <a:ext uri="{FF2B5EF4-FFF2-40B4-BE49-F238E27FC236}">
                  <a16:creationId xmlns:a16="http://schemas.microsoft.com/office/drawing/2014/main" id="{11040495-F8CB-41AC-81A3-06F1D31F81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48" r="19548"/>
            <a:stretch/>
          </p:blipFill>
          <p:spPr bwMode="auto">
            <a:xfrm>
              <a:off x="4345022" y="1358540"/>
              <a:ext cx="3480620" cy="3000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136AFA-125D-44F9-AECF-383A3E55E66B}"/>
                </a:ext>
              </a:extLst>
            </p:cNvPr>
            <p:cNvSpPr txBox="1"/>
            <p:nvPr/>
          </p:nvSpPr>
          <p:spPr>
            <a:xfrm>
              <a:off x="4489598" y="4508090"/>
              <a:ext cx="3212803"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Azure Functions</a:t>
              </a:r>
            </a:p>
          </p:txBody>
        </p:sp>
      </p:grpSp>
      <p:grpSp>
        <p:nvGrpSpPr>
          <p:cNvPr id="6" name="Group 5">
            <a:extLst>
              <a:ext uri="{FF2B5EF4-FFF2-40B4-BE49-F238E27FC236}">
                <a16:creationId xmlns:a16="http://schemas.microsoft.com/office/drawing/2014/main" id="{A309D8B7-3097-449F-B1BB-B51EA24062E0}"/>
              </a:ext>
            </a:extLst>
          </p:cNvPr>
          <p:cNvGrpSpPr/>
          <p:nvPr/>
        </p:nvGrpSpPr>
        <p:grpSpPr>
          <a:xfrm>
            <a:off x="8972856" y="1358540"/>
            <a:ext cx="3000375" cy="4534545"/>
            <a:chOff x="8972856" y="1358540"/>
            <a:chExt cx="3000375" cy="4534545"/>
          </a:xfrm>
        </p:grpSpPr>
        <p:pic>
          <p:nvPicPr>
            <p:cNvPr id="1028" name="Picture 4" descr="See the source image">
              <a:extLst>
                <a:ext uri="{FF2B5EF4-FFF2-40B4-BE49-F238E27FC236}">
                  <a16:creationId xmlns:a16="http://schemas.microsoft.com/office/drawing/2014/main" id="{E62547B3-9568-4FB7-BFAF-65A84090E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2856" y="1358540"/>
              <a:ext cx="3000375" cy="3000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64CCAC-951E-40B5-9303-954CB6A48649}"/>
                </a:ext>
              </a:extLst>
            </p:cNvPr>
            <p:cNvSpPr txBox="1"/>
            <p:nvPr/>
          </p:nvSpPr>
          <p:spPr>
            <a:xfrm>
              <a:off x="9455713" y="4508090"/>
              <a:ext cx="2034660" cy="1384995"/>
            </a:xfrm>
            <a:prstGeom prst="rect">
              <a:avLst/>
            </a:prstGeom>
            <a:noFill/>
          </p:spPr>
          <p:txBody>
            <a:bodyPr wrap="none" rtlCol="0">
              <a:spAutoFit/>
            </a:bodyPr>
            <a:lstStyle/>
            <a:p>
              <a:pPr algn="ctr"/>
              <a:r>
                <a:rPr lang="en-US" sz="2800" dirty="0">
                  <a:solidFill>
                    <a:srgbClr val="009CE9"/>
                  </a:solidFill>
                  <a:latin typeface="Kamerik205 8" panose="020B0803030600020004" pitchFamily="34" charset="0"/>
                </a:rPr>
                <a:t>Google</a:t>
              </a:r>
            </a:p>
            <a:p>
              <a:pPr algn="ctr"/>
              <a:r>
                <a:rPr lang="en-US" sz="2800" dirty="0">
                  <a:solidFill>
                    <a:srgbClr val="009CE9"/>
                  </a:solidFill>
                  <a:latin typeface="Kamerik205 8" panose="020B0803030600020004" pitchFamily="34" charset="0"/>
                </a:rPr>
                <a:t>Cloud</a:t>
              </a:r>
            </a:p>
            <a:p>
              <a:pPr algn="ctr"/>
              <a:r>
                <a:rPr lang="en-US" sz="2800" dirty="0">
                  <a:solidFill>
                    <a:srgbClr val="009CE9"/>
                  </a:solidFill>
                  <a:latin typeface="Kamerik205 8" panose="020B0803030600020004" pitchFamily="34" charset="0"/>
                </a:rPr>
                <a:t>Functions</a:t>
              </a:r>
            </a:p>
          </p:txBody>
        </p:sp>
      </p:grpSp>
    </p:spTree>
    <p:extLst>
      <p:ext uri="{BB962C8B-B14F-4D97-AF65-F5344CB8AC3E}">
        <p14:creationId xmlns:p14="http://schemas.microsoft.com/office/powerpoint/2010/main" val="328911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5"/>
                                        </p:tgtEl>
                                      </p:cBhvr>
                                      <p:by x="150000" y="150000"/>
                                    </p:animScale>
                                  </p:childTnLst>
                                </p:cTn>
                              </p:par>
                              <p:par>
                                <p:cTn id="7" presetID="6" presetClass="emph" presetSubtype="0" fill="hold" nodeType="withEffect">
                                  <p:stCondLst>
                                    <p:cond delay="0"/>
                                  </p:stCondLst>
                                  <p:childTnLst>
                                    <p:animScale>
                                      <p:cBhvr>
                                        <p:cTn id="8" dur="2000" fill="hold"/>
                                        <p:tgtEl>
                                          <p:spTgt spid="4"/>
                                        </p:tgtEl>
                                      </p:cBhvr>
                                      <p:by x="25000" y="25000"/>
                                    </p:animScale>
                                  </p:childTnLst>
                                </p:cTn>
                              </p:par>
                              <p:par>
                                <p:cTn id="9" presetID="6" presetClass="emph" presetSubtype="0" fill="hold" nodeType="withEffect">
                                  <p:stCondLst>
                                    <p:cond delay="0"/>
                                  </p:stCondLst>
                                  <p:childTnLst>
                                    <p:animScale>
                                      <p:cBhvr>
                                        <p:cTn id="10" dur="2000" fill="hold"/>
                                        <p:tgtEl>
                                          <p:spTgt spid="6"/>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ABF41-B41F-4E37-9F71-A2E6A733D7D5}"/>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65D4DBC3-1654-407D-89F9-BD6033BD8F80}"/>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37265493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t>Choice of Language</a:t>
            </a:r>
          </a:p>
        </p:txBody>
      </p:sp>
      <p:pic>
        <p:nvPicPr>
          <p:cNvPr id="11" name="Picture 10">
            <a:extLst>
              <a:ext uri="{FF2B5EF4-FFF2-40B4-BE49-F238E27FC236}">
                <a16:creationId xmlns:a16="http://schemas.microsoft.com/office/drawing/2014/main" id="{DF29D763-006B-44A3-857B-C9A01EE47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2499"/>
            <a:ext cx="2163097" cy="1482467"/>
          </a:xfrm>
          <a:prstGeom prst="rect">
            <a:avLst/>
          </a:prstGeom>
        </p:spPr>
      </p:pic>
      <p:pic>
        <p:nvPicPr>
          <p:cNvPr id="13" name="Picture 12">
            <a:extLst>
              <a:ext uri="{FF2B5EF4-FFF2-40B4-BE49-F238E27FC236}">
                <a16:creationId xmlns:a16="http://schemas.microsoft.com/office/drawing/2014/main" id="{7C9748B0-3458-48AF-AC9B-2C4D26A13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849" y="3700483"/>
            <a:ext cx="1482467" cy="1482467"/>
          </a:xfrm>
          <a:prstGeom prst="rect">
            <a:avLst/>
          </a:prstGeom>
        </p:spPr>
      </p:pic>
      <p:pic>
        <p:nvPicPr>
          <p:cNvPr id="2050" name="Picture 2" descr="See the source image">
            <a:extLst>
              <a:ext uri="{FF2B5EF4-FFF2-40B4-BE49-F238E27FC236}">
                <a16:creationId xmlns:a16="http://schemas.microsoft.com/office/drawing/2014/main" id="{97B00942-5EC7-41D3-81DE-30D3E10F6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766" y="3692498"/>
            <a:ext cx="1482467" cy="14824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26EF51E-2BC5-4ECB-80EA-E4F2AB3902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4472" y="3652554"/>
            <a:ext cx="808618" cy="1482467"/>
          </a:xfrm>
          <a:prstGeom prst="rect">
            <a:avLst/>
          </a:prstGeom>
        </p:spPr>
      </p:pic>
      <p:pic>
        <p:nvPicPr>
          <p:cNvPr id="17" name="Picture 16">
            <a:extLst>
              <a:ext uri="{FF2B5EF4-FFF2-40B4-BE49-F238E27FC236}">
                <a16:creationId xmlns:a16="http://schemas.microsoft.com/office/drawing/2014/main" id="{5C1C78E5-D694-4A96-A730-D33375A01F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0763" y="4105454"/>
            <a:ext cx="2835581" cy="840172"/>
          </a:xfrm>
          <a:prstGeom prst="rect">
            <a:avLst/>
          </a:prstGeom>
        </p:spPr>
      </p:pic>
    </p:spTree>
    <p:extLst>
      <p:ext uri="{BB962C8B-B14F-4D97-AF65-F5344CB8AC3E}">
        <p14:creationId xmlns:p14="http://schemas.microsoft.com/office/powerpoint/2010/main" val="142794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10" name="TextBox 9">
            <a:extLst>
              <a:ext uri="{FF2B5EF4-FFF2-40B4-BE49-F238E27FC236}">
                <a16:creationId xmlns:a16="http://schemas.microsoft.com/office/drawing/2014/main" id="{3EA7FE63-F30E-4FC7-832C-FB8F8DEDBD63}"/>
              </a:ext>
            </a:extLst>
          </p:cNvPr>
          <p:cNvSpPr txBox="1"/>
          <p:nvPr/>
        </p:nvSpPr>
        <p:spPr>
          <a:xfrm>
            <a:off x="4250879" y="3105834"/>
            <a:ext cx="3690241" cy="646331"/>
          </a:xfrm>
          <a:prstGeom prst="rect">
            <a:avLst/>
          </a:prstGeom>
          <a:noFill/>
        </p:spPr>
        <p:txBody>
          <a:bodyPr wrap="none" rtlCol="0">
            <a:spAutoFit/>
          </a:bodyPr>
          <a:lstStyle/>
          <a:p>
            <a:r>
              <a:rPr lang="en-US" sz="3600" b="1" dirty="0"/>
              <a:t>Consumption Plan</a:t>
            </a:r>
          </a:p>
        </p:txBody>
      </p:sp>
    </p:spTree>
    <p:extLst>
      <p:ext uri="{BB962C8B-B14F-4D97-AF65-F5344CB8AC3E}">
        <p14:creationId xmlns:p14="http://schemas.microsoft.com/office/powerpoint/2010/main" val="128255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10" name="TextBox 9">
            <a:extLst>
              <a:ext uri="{FF2B5EF4-FFF2-40B4-BE49-F238E27FC236}">
                <a16:creationId xmlns:a16="http://schemas.microsoft.com/office/drawing/2014/main" id="{3EA7FE63-F30E-4FC7-832C-FB8F8DEDBD63}"/>
              </a:ext>
            </a:extLst>
          </p:cNvPr>
          <p:cNvSpPr txBox="1"/>
          <p:nvPr/>
        </p:nvSpPr>
        <p:spPr>
          <a:xfrm>
            <a:off x="4250879" y="3105834"/>
            <a:ext cx="3690241" cy="646331"/>
          </a:xfrm>
          <a:prstGeom prst="rect">
            <a:avLst/>
          </a:prstGeom>
          <a:noFill/>
        </p:spPr>
        <p:txBody>
          <a:bodyPr wrap="none" rtlCol="0">
            <a:spAutoFit/>
          </a:bodyPr>
          <a:lstStyle/>
          <a:p>
            <a:r>
              <a:rPr lang="en-US" sz="3600" b="1" dirty="0"/>
              <a:t>Consumption Plan</a:t>
            </a:r>
          </a:p>
        </p:txBody>
      </p:sp>
      <p:sp>
        <p:nvSpPr>
          <p:cNvPr id="11" name="TextBox 10">
            <a:extLst>
              <a:ext uri="{FF2B5EF4-FFF2-40B4-BE49-F238E27FC236}">
                <a16:creationId xmlns:a16="http://schemas.microsoft.com/office/drawing/2014/main" id="{D0BE9759-0060-46CB-8573-37EA7079140C}"/>
              </a:ext>
            </a:extLst>
          </p:cNvPr>
          <p:cNvSpPr txBox="1"/>
          <p:nvPr/>
        </p:nvSpPr>
        <p:spPr>
          <a:xfrm>
            <a:off x="4566335" y="3752165"/>
            <a:ext cx="2872518" cy="646331"/>
          </a:xfrm>
          <a:prstGeom prst="rect">
            <a:avLst/>
          </a:prstGeom>
          <a:noFill/>
        </p:spPr>
        <p:txBody>
          <a:bodyPr wrap="none" rtlCol="0">
            <a:spAutoFit/>
          </a:bodyPr>
          <a:lstStyle/>
          <a:p>
            <a:r>
              <a:rPr lang="en-US" sz="3600" b="1" dirty="0"/>
              <a:t>Premium Plan</a:t>
            </a:r>
          </a:p>
        </p:txBody>
      </p:sp>
    </p:spTree>
    <p:extLst>
      <p:ext uri="{BB962C8B-B14F-4D97-AF65-F5344CB8AC3E}">
        <p14:creationId xmlns:p14="http://schemas.microsoft.com/office/powerpoint/2010/main" val="374401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10" name="TextBox 9">
            <a:extLst>
              <a:ext uri="{FF2B5EF4-FFF2-40B4-BE49-F238E27FC236}">
                <a16:creationId xmlns:a16="http://schemas.microsoft.com/office/drawing/2014/main" id="{3EA7FE63-F30E-4FC7-832C-FB8F8DEDBD63}"/>
              </a:ext>
            </a:extLst>
          </p:cNvPr>
          <p:cNvSpPr txBox="1"/>
          <p:nvPr/>
        </p:nvSpPr>
        <p:spPr>
          <a:xfrm>
            <a:off x="4250879" y="3105834"/>
            <a:ext cx="3690241" cy="646331"/>
          </a:xfrm>
          <a:prstGeom prst="rect">
            <a:avLst/>
          </a:prstGeom>
          <a:noFill/>
        </p:spPr>
        <p:txBody>
          <a:bodyPr wrap="none" rtlCol="0">
            <a:spAutoFit/>
          </a:bodyPr>
          <a:lstStyle/>
          <a:p>
            <a:r>
              <a:rPr lang="en-US" sz="3600" b="1" dirty="0"/>
              <a:t>Consumption Plan</a:t>
            </a:r>
          </a:p>
        </p:txBody>
      </p:sp>
      <p:sp>
        <p:nvSpPr>
          <p:cNvPr id="11" name="TextBox 10">
            <a:extLst>
              <a:ext uri="{FF2B5EF4-FFF2-40B4-BE49-F238E27FC236}">
                <a16:creationId xmlns:a16="http://schemas.microsoft.com/office/drawing/2014/main" id="{D0BE9759-0060-46CB-8573-37EA7079140C}"/>
              </a:ext>
            </a:extLst>
          </p:cNvPr>
          <p:cNvSpPr txBox="1"/>
          <p:nvPr/>
        </p:nvSpPr>
        <p:spPr>
          <a:xfrm>
            <a:off x="4566335" y="3752165"/>
            <a:ext cx="2872518" cy="646331"/>
          </a:xfrm>
          <a:prstGeom prst="rect">
            <a:avLst/>
          </a:prstGeom>
          <a:noFill/>
        </p:spPr>
        <p:txBody>
          <a:bodyPr wrap="none" rtlCol="0">
            <a:spAutoFit/>
          </a:bodyPr>
          <a:lstStyle/>
          <a:p>
            <a:r>
              <a:rPr lang="en-US" sz="3600" b="1" dirty="0"/>
              <a:t>Premium Plan</a:t>
            </a:r>
          </a:p>
        </p:txBody>
      </p:sp>
      <p:sp>
        <p:nvSpPr>
          <p:cNvPr id="12" name="TextBox 11">
            <a:extLst>
              <a:ext uri="{FF2B5EF4-FFF2-40B4-BE49-F238E27FC236}">
                <a16:creationId xmlns:a16="http://schemas.microsoft.com/office/drawing/2014/main" id="{297B9CBF-53E9-4CC8-A98F-6DF2888E306A}"/>
              </a:ext>
            </a:extLst>
          </p:cNvPr>
          <p:cNvSpPr txBox="1"/>
          <p:nvPr/>
        </p:nvSpPr>
        <p:spPr>
          <a:xfrm>
            <a:off x="3802839" y="4398496"/>
            <a:ext cx="4586320" cy="646331"/>
          </a:xfrm>
          <a:prstGeom prst="rect">
            <a:avLst/>
          </a:prstGeom>
          <a:noFill/>
        </p:spPr>
        <p:txBody>
          <a:bodyPr wrap="none" rtlCol="0">
            <a:spAutoFit/>
          </a:bodyPr>
          <a:lstStyle/>
          <a:p>
            <a:r>
              <a:rPr lang="en-US" sz="3600" b="1" dirty="0"/>
              <a:t>Azure App Service Plan</a:t>
            </a:r>
          </a:p>
        </p:txBody>
      </p:sp>
    </p:spTree>
    <p:extLst>
      <p:ext uri="{BB962C8B-B14F-4D97-AF65-F5344CB8AC3E}">
        <p14:creationId xmlns:p14="http://schemas.microsoft.com/office/powerpoint/2010/main" val="3110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AAB8809-C1A0-454A-B7EE-9391FAD7FDBE}"/>
              </a:ext>
            </a:extLst>
          </p:cNvPr>
          <p:cNvGrpSpPr/>
          <p:nvPr/>
        </p:nvGrpSpPr>
        <p:grpSpPr>
          <a:xfrm>
            <a:off x="587478" y="3512008"/>
            <a:ext cx="11142405" cy="2492309"/>
            <a:chOff x="587478" y="3512008"/>
            <a:chExt cx="11142405" cy="2492309"/>
          </a:xfrm>
        </p:grpSpPr>
        <p:sp>
          <p:nvSpPr>
            <p:cNvPr id="4" name="TextBox 3">
              <a:extLst>
                <a:ext uri="{FF2B5EF4-FFF2-40B4-BE49-F238E27FC236}">
                  <a16:creationId xmlns:a16="http://schemas.microsoft.com/office/drawing/2014/main" id="{1782C395-53A3-4B82-8CA0-FED9079E2ECB}"/>
                </a:ext>
              </a:extLst>
            </p:cNvPr>
            <p:cNvSpPr txBox="1"/>
            <p:nvPr/>
          </p:nvSpPr>
          <p:spPr>
            <a:xfrm>
              <a:off x="587478" y="3512008"/>
              <a:ext cx="5508522"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Microservice</a:t>
              </a:r>
              <a:endParaRPr lang="en-US" sz="6000" dirty="0">
                <a:solidFill>
                  <a:srgbClr val="FF0000"/>
                </a:solidFill>
              </a:endParaRPr>
            </a:p>
          </p:txBody>
        </p:sp>
        <p:sp>
          <p:nvSpPr>
            <p:cNvPr id="6" name="TextBox 5">
              <a:extLst>
                <a:ext uri="{FF2B5EF4-FFF2-40B4-BE49-F238E27FC236}">
                  <a16:creationId xmlns:a16="http://schemas.microsoft.com/office/drawing/2014/main" id="{125FA59E-BA3A-4F90-9618-BFE095AB5845}"/>
                </a:ext>
              </a:extLst>
            </p:cNvPr>
            <p:cNvSpPr txBox="1"/>
            <p:nvPr/>
          </p:nvSpPr>
          <p:spPr>
            <a:xfrm>
              <a:off x="8551607" y="3512008"/>
              <a:ext cx="2175387"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REST</a:t>
              </a:r>
              <a:endParaRPr lang="en-US" sz="6000" dirty="0">
                <a:solidFill>
                  <a:srgbClr val="FF0000"/>
                </a:solidFill>
              </a:endParaRPr>
            </a:p>
          </p:txBody>
        </p:sp>
        <p:sp>
          <p:nvSpPr>
            <p:cNvPr id="7" name="TextBox 6">
              <a:extLst>
                <a:ext uri="{FF2B5EF4-FFF2-40B4-BE49-F238E27FC236}">
                  <a16:creationId xmlns:a16="http://schemas.microsoft.com/office/drawing/2014/main" id="{9D163FAE-5952-43A1-A7AE-7D8218541F93}"/>
                </a:ext>
              </a:extLst>
            </p:cNvPr>
            <p:cNvSpPr txBox="1"/>
            <p:nvPr/>
          </p:nvSpPr>
          <p:spPr>
            <a:xfrm>
              <a:off x="7254977" y="4988654"/>
              <a:ext cx="4474906"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Serverless</a:t>
              </a:r>
              <a:endParaRPr lang="en-US" sz="6000" dirty="0">
                <a:solidFill>
                  <a:srgbClr val="FF0000"/>
                </a:solidFill>
              </a:endParaRPr>
            </a:p>
          </p:txBody>
        </p:sp>
        <p:sp>
          <p:nvSpPr>
            <p:cNvPr id="13" name="TextBox 12">
              <a:extLst>
                <a:ext uri="{FF2B5EF4-FFF2-40B4-BE49-F238E27FC236}">
                  <a16:creationId xmlns:a16="http://schemas.microsoft.com/office/drawing/2014/main" id="{75D57089-0FFC-4222-AA11-18A12F001128}"/>
                </a:ext>
              </a:extLst>
            </p:cNvPr>
            <p:cNvSpPr txBox="1"/>
            <p:nvPr/>
          </p:nvSpPr>
          <p:spPr>
            <a:xfrm>
              <a:off x="2382465" y="4988653"/>
              <a:ext cx="1918548"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APIs</a:t>
              </a:r>
              <a:endParaRPr lang="en-US" sz="6000" dirty="0">
                <a:solidFill>
                  <a:srgbClr val="FF0000"/>
                </a:solidFill>
              </a:endParaRPr>
            </a:p>
          </p:txBody>
        </p:sp>
      </p:grpSp>
      <p:grpSp>
        <p:nvGrpSpPr>
          <p:cNvPr id="3" name="Group 2">
            <a:extLst>
              <a:ext uri="{FF2B5EF4-FFF2-40B4-BE49-F238E27FC236}">
                <a16:creationId xmlns:a16="http://schemas.microsoft.com/office/drawing/2014/main" id="{49086121-EAAA-462E-B2C0-34AADA9C6D6D}"/>
              </a:ext>
            </a:extLst>
          </p:cNvPr>
          <p:cNvGrpSpPr/>
          <p:nvPr/>
        </p:nvGrpSpPr>
        <p:grpSpPr>
          <a:xfrm>
            <a:off x="587478" y="1642776"/>
            <a:ext cx="11142405" cy="3738464"/>
            <a:chOff x="587478" y="2265852"/>
            <a:chExt cx="11142405" cy="3738464"/>
          </a:xfrm>
        </p:grpSpPr>
        <p:sp>
          <p:nvSpPr>
            <p:cNvPr id="9" name="TextBox 8">
              <a:extLst>
                <a:ext uri="{FF2B5EF4-FFF2-40B4-BE49-F238E27FC236}">
                  <a16:creationId xmlns:a16="http://schemas.microsoft.com/office/drawing/2014/main" id="{6BAEC259-6F7B-49B3-B02E-4796E49A49ED}"/>
                </a:ext>
              </a:extLst>
            </p:cNvPr>
            <p:cNvSpPr txBox="1"/>
            <p:nvPr/>
          </p:nvSpPr>
          <p:spPr>
            <a:xfrm>
              <a:off x="587478" y="2265852"/>
              <a:ext cx="5508522"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Microservice</a:t>
              </a:r>
              <a:endParaRPr lang="en-US" sz="6000" dirty="0">
                <a:solidFill>
                  <a:srgbClr val="009CE9"/>
                </a:solidFill>
              </a:endParaRPr>
            </a:p>
          </p:txBody>
        </p:sp>
        <p:sp>
          <p:nvSpPr>
            <p:cNvPr id="10" name="TextBox 9">
              <a:extLst>
                <a:ext uri="{FF2B5EF4-FFF2-40B4-BE49-F238E27FC236}">
                  <a16:creationId xmlns:a16="http://schemas.microsoft.com/office/drawing/2014/main" id="{F897EEDE-7FE1-441B-8BD4-2AF92FCF2FF5}"/>
                </a:ext>
              </a:extLst>
            </p:cNvPr>
            <p:cNvSpPr txBox="1"/>
            <p:nvPr/>
          </p:nvSpPr>
          <p:spPr>
            <a:xfrm>
              <a:off x="8551607" y="2265852"/>
              <a:ext cx="2175387"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REST</a:t>
              </a:r>
              <a:endParaRPr lang="en-US" sz="6000" dirty="0">
                <a:solidFill>
                  <a:srgbClr val="009CE9"/>
                </a:solidFill>
              </a:endParaRPr>
            </a:p>
          </p:txBody>
        </p:sp>
        <p:sp>
          <p:nvSpPr>
            <p:cNvPr id="11" name="TextBox 10">
              <a:extLst>
                <a:ext uri="{FF2B5EF4-FFF2-40B4-BE49-F238E27FC236}">
                  <a16:creationId xmlns:a16="http://schemas.microsoft.com/office/drawing/2014/main" id="{2A7A9696-4928-4D1D-8688-12C8D8C6B25E}"/>
                </a:ext>
              </a:extLst>
            </p:cNvPr>
            <p:cNvSpPr txBox="1"/>
            <p:nvPr/>
          </p:nvSpPr>
          <p:spPr>
            <a:xfrm>
              <a:off x="7254977" y="3742498"/>
              <a:ext cx="4474906"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Serverless</a:t>
              </a:r>
              <a:endParaRPr lang="en-US" sz="6000" dirty="0">
                <a:solidFill>
                  <a:srgbClr val="009CE9"/>
                </a:solidFill>
              </a:endParaRPr>
            </a:p>
          </p:txBody>
        </p:sp>
        <p:sp>
          <p:nvSpPr>
            <p:cNvPr id="12" name="TextBox 11">
              <a:extLst>
                <a:ext uri="{FF2B5EF4-FFF2-40B4-BE49-F238E27FC236}">
                  <a16:creationId xmlns:a16="http://schemas.microsoft.com/office/drawing/2014/main" id="{9B0489B0-9728-4E4E-8A9B-466911B4DFA6}"/>
                </a:ext>
              </a:extLst>
            </p:cNvPr>
            <p:cNvSpPr txBox="1"/>
            <p:nvPr/>
          </p:nvSpPr>
          <p:spPr>
            <a:xfrm>
              <a:off x="2382465" y="3742497"/>
              <a:ext cx="1918548"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APIs</a:t>
              </a:r>
              <a:endParaRPr lang="en-US" sz="6000" dirty="0">
                <a:solidFill>
                  <a:srgbClr val="009CE9"/>
                </a:solidFill>
              </a:endParaRPr>
            </a:p>
          </p:txBody>
        </p:sp>
        <p:sp>
          <p:nvSpPr>
            <p:cNvPr id="14" name="TextBox 13">
              <a:extLst>
                <a:ext uri="{FF2B5EF4-FFF2-40B4-BE49-F238E27FC236}">
                  <a16:creationId xmlns:a16="http://schemas.microsoft.com/office/drawing/2014/main" id="{2FAC52B0-BC43-4061-A1E2-4F681D4E157F}"/>
                </a:ext>
              </a:extLst>
            </p:cNvPr>
            <p:cNvSpPr txBox="1"/>
            <p:nvPr/>
          </p:nvSpPr>
          <p:spPr>
            <a:xfrm>
              <a:off x="2710323" y="4988653"/>
              <a:ext cx="6771354"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Azure Functions</a:t>
              </a:r>
              <a:endParaRPr lang="en-US" sz="6000" dirty="0">
                <a:solidFill>
                  <a:srgbClr val="009CE9"/>
                </a:solidFill>
              </a:endParaRPr>
            </a:p>
          </p:txBody>
        </p:sp>
      </p:grpSp>
    </p:spTree>
    <p:extLst>
      <p:ext uri="{BB962C8B-B14F-4D97-AF65-F5344CB8AC3E}">
        <p14:creationId xmlns:p14="http://schemas.microsoft.com/office/powerpoint/2010/main" val="9051101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2.22045E-16 L 0.00039 -0.27153 " pathEditMode="relative" rAng="0" ptsTypes="AA">
                                      <p:cBhvr>
                                        <p:cTn id="6" dur="1000" fill="hold"/>
                                        <p:tgtEl>
                                          <p:spTgt spid="2"/>
                                        </p:tgtEl>
                                        <p:attrNameLst>
                                          <p:attrName>ppt_x</p:attrName>
                                          <p:attrName>ppt_y</p:attrName>
                                        </p:attrNameLst>
                                      </p:cBhvr>
                                      <p:rCtr x="13" y="-13588"/>
                                    </p:animMotion>
                                  </p:childTnLst>
                                </p:cTn>
                              </p:par>
                              <p:par>
                                <p:cTn id="7" presetID="9" presetClass="exit" presetSubtype="0" fill="hold" nodeType="withEffect">
                                  <p:stCondLst>
                                    <p:cond delay="500"/>
                                  </p:stCondLst>
                                  <p:childTnLst>
                                    <p:animEffect transition="out" filter="dissolv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9"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pic>
        <p:nvPicPr>
          <p:cNvPr id="11" name="Picture 10">
            <a:extLst>
              <a:ext uri="{FF2B5EF4-FFF2-40B4-BE49-F238E27FC236}">
                <a16:creationId xmlns:a16="http://schemas.microsoft.com/office/drawing/2014/main" id="{3C526154-141F-4609-891B-C92B36865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580" y="3429000"/>
            <a:ext cx="2320413" cy="2320413"/>
          </a:xfrm>
          <a:prstGeom prst="rect">
            <a:avLst/>
          </a:prstGeom>
        </p:spPr>
      </p:pic>
      <p:pic>
        <p:nvPicPr>
          <p:cNvPr id="13" name="Picture 12">
            <a:extLst>
              <a:ext uri="{FF2B5EF4-FFF2-40B4-BE49-F238E27FC236}">
                <a16:creationId xmlns:a16="http://schemas.microsoft.com/office/drawing/2014/main" id="{8E9518BE-0A94-4324-B435-4B65A6840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0921" y="3740867"/>
            <a:ext cx="4134464" cy="2241666"/>
          </a:xfrm>
          <a:prstGeom prst="rect">
            <a:avLst/>
          </a:prstGeom>
        </p:spPr>
      </p:pic>
    </p:spTree>
    <p:extLst>
      <p:ext uri="{BB962C8B-B14F-4D97-AF65-F5344CB8AC3E}">
        <p14:creationId xmlns:p14="http://schemas.microsoft.com/office/powerpoint/2010/main" val="85240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Tree>
    <p:extLst>
      <p:ext uri="{BB962C8B-B14F-4D97-AF65-F5344CB8AC3E}">
        <p14:creationId xmlns:p14="http://schemas.microsoft.com/office/powerpoint/2010/main" val="222823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
        <p:nvSpPr>
          <p:cNvPr id="7" name="Rectangle: Rounded Corners 6">
            <a:extLst>
              <a:ext uri="{FF2B5EF4-FFF2-40B4-BE49-F238E27FC236}">
                <a16:creationId xmlns:a16="http://schemas.microsoft.com/office/drawing/2014/main" id="{740A592D-970C-4557-ADC4-6F1DE52161AD}"/>
              </a:ext>
            </a:extLst>
          </p:cNvPr>
          <p:cNvSpPr/>
          <p:nvPr/>
        </p:nvSpPr>
        <p:spPr>
          <a:xfrm>
            <a:off x="1754074" y="2738284"/>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Simplified Integration</a:t>
            </a:r>
          </a:p>
        </p:txBody>
      </p:sp>
      <p:pic>
        <p:nvPicPr>
          <p:cNvPr id="3074" name="Picture 2" descr="See the source image">
            <a:extLst>
              <a:ext uri="{FF2B5EF4-FFF2-40B4-BE49-F238E27FC236}">
                <a16:creationId xmlns:a16="http://schemas.microsoft.com/office/drawing/2014/main" id="{9F4D293D-C1F7-4E6E-A194-1EB64A0260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05" r="19720"/>
          <a:stretch/>
        </p:blipFill>
        <p:spPr bwMode="auto">
          <a:xfrm>
            <a:off x="2374807" y="4488451"/>
            <a:ext cx="1598827" cy="1374344"/>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4A5DC4CA-8027-4276-B406-0C4E8A83F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5204" y="4394561"/>
            <a:ext cx="1598827" cy="1598827"/>
          </a:xfrm>
          <a:prstGeom prst="rect">
            <a:avLst/>
          </a:prstGeom>
        </p:spPr>
      </p:pic>
      <p:pic>
        <p:nvPicPr>
          <p:cNvPr id="3076" name="Picture 4" descr="See the source image">
            <a:extLst>
              <a:ext uri="{FF2B5EF4-FFF2-40B4-BE49-F238E27FC236}">
                <a16:creationId xmlns:a16="http://schemas.microsoft.com/office/drawing/2014/main" id="{202FCEC1-5814-4D37-BDDA-2D1AB49DDB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416" y="4488451"/>
            <a:ext cx="1598827" cy="14110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e the source image">
            <a:extLst>
              <a:ext uri="{FF2B5EF4-FFF2-40B4-BE49-F238E27FC236}">
                <a16:creationId xmlns:a16="http://schemas.microsoft.com/office/drawing/2014/main" id="{1514721A-5585-4904-B3DC-2A5A874595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009" r="19892"/>
          <a:stretch/>
        </p:blipFill>
        <p:spPr bwMode="auto">
          <a:xfrm>
            <a:off x="6195019" y="4529073"/>
            <a:ext cx="1522259" cy="132979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ee the source image">
            <a:extLst>
              <a:ext uri="{FF2B5EF4-FFF2-40B4-BE49-F238E27FC236}">
                <a16:creationId xmlns:a16="http://schemas.microsoft.com/office/drawing/2014/main" id="{1BA17399-AEA6-4222-A179-828BAEBB5820}"/>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6398" b="69384" l="13798" r="52573"/>
                    </a14:imgEffect>
                  </a14:imgLayer>
                </a14:imgProps>
              </a:ext>
              <a:ext uri="{28A0092B-C50C-407E-A947-70E740481C1C}">
                <a14:useLocalDpi xmlns:a14="http://schemas.microsoft.com/office/drawing/2010/main" val="0"/>
              </a:ext>
            </a:extLst>
          </a:blip>
          <a:srcRect l="21218" t="26170" r="57894" b="38428"/>
          <a:stretch/>
        </p:blipFill>
        <p:spPr bwMode="auto">
          <a:xfrm>
            <a:off x="8039060" y="4544504"/>
            <a:ext cx="1598827" cy="135499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ee the source image">
            <a:extLst>
              <a:ext uri="{FF2B5EF4-FFF2-40B4-BE49-F238E27FC236}">
                <a16:creationId xmlns:a16="http://schemas.microsoft.com/office/drawing/2014/main" id="{C40DC5AF-C485-48A3-84A9-A048CE134FB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321" t="18086" r="5696" b="15784"/>
          <a:stretch/>
        </p:blipFill>
        <p:spPr bwMode="auto">
          <a:xfrm>
            <a:off x="9844817" y="4394561"/>
            <a:ext cx="2085828" cy="1598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62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074"/>
                                        </p:tgtEl>
                                        <p:attrNameLst>
                                          <p:attrName>style.visibility</p:attrName>
                                        </p:attrNameLst>
                                      </p:cBhvr>
                                      <p:to>
                                        <p:strVal val="visible"/>
                                      </p:to>
                                    </p:set>
                                    <p:anim calcmode="lin" valueType="num">
                                      <p:cBhvr additive="base">
                                        <p:cTn id="18" dur="500" fill="hold"/>
                                        <p:tgtEl>
                                          <p:spTgt spid="3074"/>
                                        </p:tgtEl>
                                        <p:attrNameLst>
                                          <p:attrName>ppt_x</p:attrName>
                                        </p:attrNameLst>
                                      </p:cBhvr>
                                      <p:tavLst>
                                        <p:tav tm="0">
                                          <p:val>
                                            <p:strVal val="#ppt_x"/>
                                          </p:val>
                                        </p:tav>
                                        <p:tav tm="100000">
                                          <p:val>
                                            <p:strVal val="#ppt_x"/>
                                          </p:val>
                                        </p:tav>
                                      </p:tavLst>
                                    </p:anim>
                                    <p:anim calcmode="lin" valueType="num">
                                      <p:cBhvr additive="base">
                                        <p:cTn id="19"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076"/>
                                        </p:tgtEl>
                                        <p:attrNameLst>
                                          <p:attrName>style.visibility</p:attrName>
                                        </p:attrNameLst>
                                      </p:cBhvr>
                                      <p:to>
                                        <p:strVal val="visible"/>
                                      </p:to>
                                    </p:set>
                                    <p:anim calcmode="lin" valueType="num">
                                      <p:cBhvr additive="base">
                                        <p:cTn id="24" dur="500" fill="hold"/>
                                        <p:tgtEl>
                                          <p:spTgt spid="3076"/>
                                        </p:tgtEl>
                                        <p:attrNameLst>
                                          <p:attrName>ppt_x</p:attrName>
                                        </p:attrNameLst>
                                      </p:cBhvr>
                                      <p:tavLst>
                                        <p:tav tm="0">
                                          <p:val>
                                            <p:strVal val="#ppt_x"/>
                                          </p:val>
                                        </p:tav>
                                        <p:tav tm="100000">
                                          <p:val>
                                            <p:strVal val="#ppt_x"/>
                                          </p:val>
                                        </p:tav>
                                      </p:tavLst>
                                    </p:anim>
                                    <p:anim calcmode="lin" valueType="num">
                                      <p:cBhvr additive="base">
                                        <p:cTn id="25"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078"/>
                                        </p:tgtEl>
                                        <p:attrNameLst>
                                          <p:attrName>style.visibility</p:attrName>
                                        </p:attrNameLst>
                                      </p:cBhvr>
                                      <p:to>
                                        <p:strVal val="visible"/>
                                      </p:to>
                                    </p:set>
                                    <p:anim calcmode="lin" valueType="num">
                                      <p:cBhvr additive="base">
                                        <p:cTn id="30" dur="500" fill="hold"/>
                                        <p:tgtEl>
                                          <p:spTgt spid="3078"/>
                                        </p:tgtEl>
                                        <p:attrNameLst>
                                          <p:attrName>ppt_x</p:attrName>
                                        </p:attrNameLst>
                                      </p:cBhvr>
                                      <p:tavLst>
                                        <p:tav tm="0">
                                          <p:val>
                                            <p:strVal val="#ppt_x"/>
                                          </p:val>
                                        </p:tav>
                                        <p:tav tm="100000">
                                          <p:val>
                                            <p:strVal val="#ppt_x"/>
                                          </p:val>
                                        </p:tav>
                                      </p:tavLst>
                                    </p:anim>
                                    <p:anim calcmode="lin" valueType="num">
                                      <p:cBhvr additive="base">
                                        <p:cTn id="31"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080"/>
                                        </p:tgtEl>
                                        <p:attrNameLst>
                                          <p:attrName>style.visibility</p:attrName>
                                        </p:attrNameLst>
                                      </p:cBhvr>
                                      <p:to>
                                        <p:strVal val="visible"/>
                                      </p:to>
                                    </p:set>
                                    <p:anim calcmode="lin" valueType="num">
                                      <p:cBhvr additive="base">
                                        <p:cTn id="36" dur="500" fill="hold"/>
                                        <p:tgtEl>
                                          <p:spTgt spid="3080"/>
                                        </p:tgtEl>
                                        <p:attrNameLst>
                                          <p:attrName>ppt_x</p:attrName>
                                        </p:attrNameLst>
                                      </p:cBhvr>
                                      <p:tavLst>
                                        <p:tav tm="0">
                                          <p:val>
                                            <p:strVal val="#ppt_x"/>
                                          </p:val>
                                        </p:tav>
                                        <p:tav tm="100000">
                                          <p:val>
                                            <p:strVal val="#ppt_x"/>
                                          </p:val>
                                        </p:tav>
                                      </p:tavLst>
                                    </p:anim>
                                    <p:anim calcmode="lin" valueType="num">
                                      <p:cBhvr additive="base">
                                        <p:cTn id="37"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082"/>
                                        </p:tgtEl>
                                        <p:attrNameLst>
                                          <p:attrName>style.visibility</p:attrName>
                                        </p:attrNameLst>
                                      </p:cBhvr>
                                      <p:to>
                                        <p:strVal val="visible"/>
                                      </p:to>
                                    </p:set>
                                    <p:anim calcmode="lin" valueType="num">
                                      <p:cBhvr additive="base">
                                        <p:cTn id="42" dur="500" fill="hold"/>
                                        <p:tgtEl>
                                          <p:spTgt spid="3082"/>
                                        </p:tgtEl>
                                        <p:attrNameLst>
                                          <p:attrName>ppt_x</p:attrName>
                                        </p:attrNameLst>
                                      </p:cBhvr>
                                      <p:tavLst>
                                        <p:tav tm="0">
                                          <p:val>
                                            <p:strVal val="#ppt_x"/>
                                          </p:val>
                                        </p:tav>
                                        <p:tav tm="100000">
                                          <p:val>
                                            <p:strVal val="#ppt_x"/>
                                          </p:val>
                                        </p:tav>
                                      </p:tavLst>
                                    </p:anim>
                                    <p:anim calcmode="lin" valueType="num">
                                      <p:cBhvr additive="base">
                                        <p:cTn id="43" dur="500" fill="hold"/>
                                        <p:tgtEl>
                                          <p:spTgt spid="30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
        <p:nvSpPr>
          <p:cNvPr id="7" name="Rectangle: Rounded Corners 6">
            <a:extLst>
              <a:ext uri="{FF2B5EF4-FFF2-40B4-BE49-F238E27FC236}">
                <a16:creationId xmlns:a16="http://schemas.microsoft.com/office/drawing/2014/main" id="{740A592D-970C-4557-ADC4-6F1DE52161AD}"/>
              </a:ext>
            </a:extLst>
          </p:cNvPr>
          <p:cNvSpPr/>
          <p:nvPr/>
        </p:nvSpPr>
        <p:spPr>
          <a:xfrm>
            <a:off x="1754074" y="2738284"/>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Simplified Integration</a:t>
            </a:r>
          </a:p>
        </p:txBody>
      </p:sp>
      <p:sp>
        <p:nvSpPr>
          <p:cNvPr id="8" name="Rectangle: Rounded Corners 7">
            <a:extLst>
              <a:ext uri="{FF2B5EF4-FFF2-40B4-BE49-F238E27FC236}">
                <a16:creationId xmlns:a16="http://schemas.microsoft.com/office/drawing/2014/main" id="{8A6F7878-A196-4882-B5B1-AA5C97E32DC8}"/>
              </a:ext>
            </a:extLst>
          </p:cNvPr>
          <p:cNvSpPr/>
          <p:nvPr/>
        </p:nvSpPr>
        <p:spPr>
          <a:xfrm>
            <a:off x="4650658" y="2738284"/>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Flexible Development</a:t>
            </a:r>
          </a:p>
        </p:txBody>
      </p:sp>
    </p:spTree>
    <p:extLst>
      <p:ext uri="{BB962C8B-B14F-4D97-AF65-F5344CB8AC3E}">
        <p14:creationId xmlns:p14="http://schemas.microsoft.com/office/powerpoint/2010/main" val="241579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
        <p:nvSpPr>
          <p:cNvPr id="7" name="Rectangle: Rounded Corners 6">
            <a:extLst>
              <a:ext uri="{FF2B5EF4-FFF2-40B4-BE49-F238E27FC236}">
                <a16:creationId xmlns:a16="http://schemas.microsoft.com/office/drawing/2014/main" id="{740A592D-970C-4557-ADC4-6F1DE52161AD}"/>
              </a:ext>
            </a:extLst>
          </p:cNvPr>
          <p:cNvSpPr/>
          <p:nvPr/>
        </p:nvSpPr>
        <p:spPr>
          <a:xfrm>
            <a:off x="1754074" y="2738284"/>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Simplified Integration</a:t>
            </a:r>
          </a:p>
        </p:txBody>
      </p:sp>
      <p:sp>
        <p:nvSpPr>
          <p:cNvPr id="8" name="Rectangle: Rounded Corners 7">
            <a:extLst>
              <a:ext uri="{FF2B5EF4-FFF2-40B4-BE49-F238E27FC236}">
                <a16:creationId xmlns:a16="http://schemas.microsoft.com/office/drawing/2014/main" id="{8A6F7878-A196-4882-B5B1-AA5C97E32DC8}"/>
              </a:ext>
            </a:extLst>
          </p:cNvPr>
          <p:cNvSpPr/>
          <p:nvPr/>
        </p:nvSpPr>
        <p:spPr>
          <a:xfrm>
            <a:off x="4650658" y="2738284"/>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Flexible Development</a:t>
            </a:r>
          </a:p>
        </p:txBody>
      </p:sp>
      <p:sp>
        <p:nvSpPr>
          <p:cNvPr id="9" name="Rectangle: Rounded Corners 8">
            <a:extLst>
              <a:ext uri="{FF2B5EF4-FFF2-40B4-BE49-F238E27FC236}">
                <a16:creationId xmlns:a16="http://schemas.microsoft.com/office/drawing/2014/main" id="{43C4D3E1-4D5B-498C-828C-70EA41EB65FA}"/>
              </a:ext>
            </a:extLst>
          </p:cNvPr>
          <p:cNvSpPr/>
          <p:nvPr/>
        </p:nvSpPr>
        <p:spPr>
          <a:xfrm>
            <a:off x="7547242" y="2738284"/>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Open Source</a:t>
            </a:r>
          </a:p>
        </p:txBody>
      </p:sp>
      <p:sp>
        <p:nvSpPr>
          <p:cNvPr id="10" name="TextBox 9">
            <a:extLst>
              <a:ext uri="{FF2B5EF4-FFF2-40B4-BE49-F238E27FC236}">
                <a16:creationId xmlns:a16="http://schemas.microsoft.com/office/drawing/2014/main" id="{857B9861-0672-4D0D-B229-8462E420FEDF}"/>
              </a:ext>
            </a:extLst>
          </p:cNvPr>
          <p:cNvSpPr txBox="1"/>
          <p:nvPr/>
        </p:nvSpPr>
        <p:spPr>
          <a:xfrm>
            <a:off x="1983833" y="4766327"/>
            <a:ext cx="8422947" cy="646331"/>
          </a:xfrm>
          <a:prstGeom prst="rect">
            <a:avLst/>
          </a:prstGeom>
          <a:noFill/>
        </p:spPr>
        <p:txBody>
          <a:bodyPr wrap="none" rtlCol="0">
            <a:spAutoFit/>
          </a:bodyPr>
          <a:lstStyle/>
          <a:p>
            <a:r>
              <a:rPr lang="en-US" sz="3600" b="1" dirty="0"/>
              <a:t>https://github.com/Azure/Azure-Functions</a:t>
            </a:r>
          </a:p>
        </p:txBody>
      </p:sp>
    </p:spTree>
    <p:extLst>
      <p:ext uri="{BB962C8B-B14F-4D97-AF65-F5344CB8AC3E}">
        <p14:creationId xmlns:p14="http://schemas.microsoft.com/office/powerpoint/2010/main" val="149865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B437-25E5-4D85-80D5-5954A2ACA671}"/>
              </a:ext>
            </a:extLst>
          </p:cNvPr>
          <p:cNvSpPr>
            <a:spLocks noGrp="1"/>
          </p:cNvSpPr>
          <p:nvPr>
            <p:ph type="title"/>
          </p:nvPr>
        </p:nvSpPr>
        <p:spPr/>
        <p:txBody>
          <a:bodyPr>
            <a:normAutofit fontScale="90000"/>
          </a:bodyPr>
          <a:lstStyle/>
          <a:p>
            <a:r>
              <a:rPr lang="en-US" dirty="0"/>
              <a:t>Triggers and Bindings</a:t>
            </a:r>
          </a:p>
        </p:txBody>
      </p:sp>
      <p:sp>
        <p:nvSpPr>
          <p:cNvPr id="3" name="Content Placeholder 2">
            <a:extLst>
              <a:ext uri="{FF2B5EF4-FFF2-40B4-BE49-F238E27FC236}">
                <a16:creationId xmlns:a16="http://schemas.microsoft.com/office/drawing/2014/main" id="{0FECD390-3200-4984-AE48-9C4121538C69}"/>
              </a:ext>
            </a:extLst>
          </p:cNvPr>
          <p:cNvSpPr>
            <a:spLocks noGrp="1"/>
          </p:cNvSpPr>
          <p:nvPr>
            <p:ph idx="1"/>
          </p:nvPr>
        </p:nvSpPr>
        <p:spPr/>
        <p:txBody>
          <a:bodyPr numCol="2">
            <a:normAutofit/>
          </a:bodyPr>
          <a:lstStyle/>
          <a:p>
            <a:r>
              <a:rPr lang="en-US" dirty="0"/>
              <a:t>Blob Storage</a:t>
            </a:r>
          </a:p>
          <a:p>
            <a:r>
              <a:rPr lang="en-US" dirty="0"/>
              <a:t>Cosmos DB</a:t>
            </a:r>
          </a:p>
          <a:p>
            <a:r>
              <a:rPr lang="en-US" dirty="0"/>
              <a:t>Event Grid</a:t>
            </a:r>
          </a:p>
          <a:p>
            <a:r>
              <a:rPr lang="en-US" dirty="0"/>
              <a:t>Event Hubs</a:t>
            </a:r>
          </a:p>
          <a:p>
            <a:r>
              <a:rPr lang="en-US" dirty="0"/>
              <a:t>External Table</a:t>
            </a:r>
          </a:p>
          <a:p>
            <a:r>
              <a:rPr lang="en-US" dirty="0"/>
              <a:t>HTTP</a:t>
            </a:r>
          </a:p>
          <a:p>
            <a:r>
              <a:rPr lang="en-US" dirty="0"/>
              <a:t>Microsoft Graph Excel tables</a:t>
            </a:r>
          </a:p>
          <a:p>
            <a:r>
              <a:rPr lang="en-US" dirty="0"/>
              <a:t>Microsoft Graph OneDrive Files</a:t>
            </a:r>
          </a:p>
          <a:p>
            <a:r>
              <a:rPr lang="en-US" dirty="0"/>
              <a:t>Microsoft Graph Outlook email</a:t>
            </a:r>
          </a:p>
          <a:p>
            <a:r>
              <a:rPr lang="en-US" dirty="0"/>
              <a:t>Microsoft Graph Events</a:t>
            </a:r>
          </a:p>
          <a:p>
            <a:r>
              <a:rPr lang="en-US" dirty="0"/>
              <a:t>Microsoft Graph Auth tokens</a:t>
            </a:r>
          </a:p>
          <a:p>
            <a:r>
              <a:rPr lang="en-US" dirty="0"/>
              <a:t>Mobile Apps</a:t>
            </a:r>
          </a:p>
          <a:p>
            <a:r>
              <a:rPr lang="en-US" dirty="0"/>
              <a:t>Notification Hubs</a:t>
            </a:r>
          </a:p>
          <a:p>
            <a:r>
              <a:rPr lang="en-US" dirty="0"/>
              <a:t>Queue Storage</a:t>
            </a:r>
          </a:p>
          <a:p>
            <a:r>
              <a:rPr lang="en-US" dirty="0"/>
              <a:t>SendGrid</a:t>
            </a:r>
          </a:p>
          <a:p>
            <a:r>
              <a:rPr lang="en-US" dirty="0"/>
              <a:t>Sever Bus</a:t>
            </a:r>
          </a:p>
          <a:p>
            <a:r>
              <a:rPr lang="en-US" dirty="0"/>
              <a:t>Table Storage</a:t>
            </a:r>
          </a:p>
          <a:p>
            <a:r>
              <a:rPr lang="en-US" dirty="0"/>
              <a:t>Timer</a:t>
            </a:r>
          </a:p>
          <a:p>
            <a:r>
              <a:rPr lang="en-US" dirty="0"/>
              <a:t>Twilio</a:t>
            </a:r>
          </a:p>
        </p:txBody>
      </p:sp>
    </p:spTree>
    <p:extLst>
      <p:ext uri="{BB962C8B-B14F-4D97-AF65-F5344CB8AC3E}">
        <p14:creationId xmlns:p14="http://schemas.microsoft.com/office/powerpoint/2010/main" val="22140102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CA0-16A1-4533-BB57-F13982F9CCDF}"/>
              </a:ext>
            </a:extLst>
          </p:cNvPr>
          <p:cNvSpPr>
            <a:spLocks noGrp="1"/>
          </p:cNvSpPr>
          <p:nvPr>
            <p:ph type="title"/>
          </p:nvPr>
        </p:nvSpPr>
        <p:spPr/>
        <p:txBody>
          <a:bodyPr>
            <a:normAutofit fontScale="90000"/>
          </a:bodyPr>
          <a:lstStyle/>
          <a:p>
            <a:r>
              <a:rPr lang="en-US" dirty="0"/>
              <a:t>C# Process Models</a:t>
            </a:r>
          </a:p>
        </p:txBody>
      </p:sp>
      <p:sp>
        <p:nvSpPr>
          <p:cNvPr id="3" name="Rectangle: Rounded Corners 2">
            <a:extLst>
              <a:ext uri="{FF2B5EF4-FFF2-40B4-BE49-F238E27FC236}">
                <a16:creationId xmlns:a16="http://schemas.microsoft.com/office/drawing/2014/main" id="{1371C9E9-F53C-4416-BFEC-63A636A19D19}"/>
              </a:ext>
            </a:extLst>
          </p:cNvPr>
          <p:cNvSpPr/>
          <p:nvPr/>
        </p:nvSpPr>
        <p:spPr>
          <a:xfrm>
            <a:off x="1268361" y="1366684"/>
            <a:ext cx="4090220" cy="1455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In-Process</a:t>
            </a:r>
          </a:p>
        </p:txBody>
      </p:sp>
      <p:sp>
        <p:nvSpPr>
          <p:cNvPr id="4" name="Rectangle: Rounded Corners 3">
            <a:extLst>
              <a:ext uri="{FF2B5EF4-FFF2-40B4-BE49-F238E27FC236}">
                <a16:creationId xmlns:a16="http://schemas.microsoft.com/office/drawing/2014/main" id="{C42F2383-22C8-4C3E-818F-6F215E6FC6A9}"/>
              </a:ext>
            </a:extLst>
          </p:cNvPr>
          <p:cNvSpPr/>
          <p:nvPr/>
        </p:nvSpPr>
        <p:spPr>
          <a:xfrm>
            <a:off x="6681021" y="1366684"/>
            <a:ext cx="4090220" cy="1455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Isolated Process</a:t>
            </a:r>
          </a:p>
        </p:txBody>
      </p:sp>
      <p:pic>
        <p:nvPicPr>
          <p:cNvPr id="4098" name="Picture 2" descr="thumbnail image 2 of blog post titled &#10; &#10; &#10;  &#10; &#10; &#10; &#10;    &#10;  &#10;   &#10;    &#10;      &#10;       .NET on Azure Functions Roadmap&#10;       &#10;      &#10;     &#10;   &#10;  &#10; &#10;   &#10; &#10; &#10; &#10; &#10; &#10;">
            <a:extLst>
              <a:ext uri="{FF2B5EF4-FFF2-40B4-BE49-F238E27FC236}">
                <a16:creationId xmlns:a16="http://schemas.microsoft.com/office/drawing/2014/main" id="{7FC1E0BE-F259-4C92-ACED-127C797C6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3264998"/>
            <a:ext cx="950595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9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wipe(left)">
                                      <p:cBhvr>
                                        <p:cTn id="1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1866C-4773-4219-A2F2-EE7EB58E3974}"/>
              </a:ext>
            </a:extLst>
          </p:cNvPr>
          <p:cNvSpPr>
            <a:spLocks noGrp="1"/>
          </p:cNvSpPr>
          <p:nvPr>
            <p:ph type="title"/>
          </p:nvPr>
        </p:nvSpPr>
        <p:spPr/>
        <p:txBody>
          <a:bodyPr/>
          <a:lstStyle/>
          <a:p>
            <a:r>
              <a:rPr lang="en-US" dirty="0"/>
              <a:t>Code Walkthrough</a:t>
            </a:r>
          </a:p>
        </p:txBody>
      </p:sp>
      <p:sp>
        <p:nvSpPr>
          <p:cNvPr id="3" name="Text Placeholder 2">
            <a:extLst>
              <a:ext uri="{FF2B5EF4-FFF2-40B4-BE49-F238E27FC236}">
                <a16:creationId xmlns:a16="http://schemas.microsoft.com/office/drawing/2014/main" id="{071473DB-F798-4750-8A5B-2ADF2004BE62}"/>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13129175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61F006-62A9-4412-95C1-C8762F04AA92}"/>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2677885" y="273132"/>
            <a:ext cx="6836229" cy="5737551"/>
          </a:xfrm>
          <a:prstGeom prst="rect">
            <a:avLst/>
          </a:prstGeom>
        </p:spPr>
      </p:pic>
    </p:spTree>
    <p:extLst>
      <p:ext uri="{BB962C8B-B14F-4D97-AF65-F5344CB8AC3E}">
        <p14:creationId xmlns:p14="http://schemas.microsoft.com/office/powerpoint/2010/main" val="35142211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61F006-62A9-4412-95C1-C8762F04AA92}"/>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2677885" y="273132"/>
            <a:ext cx="6836229" cy="5737551"/>
          </a:xfrm>
          <a:prstGeom prst="rect">
            <a:avLst/>
          </a:prstGeom>
        </p:spPr>
      </p:pic>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Tree>
    <p:extLst>
      <p:ext uri="{BB962C8B-B14F-4D97-AF65-F5344CB8AC3E}">
        <p14:creationId xmlns:p14="http://schemas.microsoft.com/office/powerpoint/2010/main" val="315154470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1.85185E-6 L -0.43958 -0.36296 " pathEditMode="relative" rAng="0" ptsTypes="AA">
                                      <p:cBhvr>
                                        <p:cTn id="6" dur="1000" fill="hold"/>
                                        <p:tgtEl>
                                          <p:spTgt spid="6"/>
                                        </p:tgtEl>
                                        <p:attrNameLst>
                                          <p:attrName>ppt_x</p:attrName>
                                          <p:attrName>ppt_y</p:attrName>
                                        </p:attrNameLst>
                                      </p:cBhvr>
                                      <p:rCtr x="-21979" y="-18148"/>
                                    </p:animMotion>
                                  </p:childTnLst>
                                </p:cTn>
                              </p:par>
                              <p:par>
                                <p:cTn id="7" presetID="10" presetClass="exit" presetSubtype="0" fill="hold" nodeType="withEffect">
                                  <p:stCondLst>
                                    <p:cond delay="500"/>
                                  </p:stCondLst>
                                  <p:childTnLst>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par>
                                <p:cTn id="10" presetID="1"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mpletely 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5849</TotalTime>
  <Words>5851</Words>
  <Application>Microsoft Office PowerPoint</Application>
  <PresentationFormat>Widescreen</PresentationFormat>
  <Paragraphs>1167</Paragraphs>
  <Slides>116</Slides>
  <Notes>58</Notes>
  <HiddenSlides>16</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116</vt:i4>
      </vt:variant>
    </vt:vector>
  </HeadingPairs>
  <TitlesOfParts>
    <vt:vector size="126" baseType="lpstr">
      <vt:lpstr>-apple-system</vt:lpstr>
      <vt:lpstr>Arial</vt:lpstr>
      <vt:lpstr>Calibri</vt:lpstr>
      <vt:lpstr>Font Awesome 6 Pro Regular</vt:lpstr>
      <vt:lpstr>Kamerik205 8</vt:lpstr>
      <vt:lpstr>Segoe UI</vt:lpstr>
      <vt:lpstr>Ubuntu Mono</vt:lpstr>
      <vt:lpstr>Default</vt:lpstr>
      <vt:lpstr>Completely Blank</vt:lpstr>
      <vt:lpstr>Custom Design</vt:lpstr>
      <vt:lpstr>PowerPoint Presentation</vt:lpstr>
      <vt:lpstr>PowerPoint Presentation</vt:lpstr>
      <vt:lpstr>PowerPoint Presentation</vt:lpstr>
      <vt:lpstr>Who is Chad Green</vt:lpstr>
      <vt:lpstr>PowerPoint Presentation</vt:lpstr>
      <vt:lpstr>PowerPoint Presentation</vt:lpstr>
      <vt:lpstr>PowerPoint Presentation</vt:lpstr>
      <vt:lpstr>PowerPoint Presentation</vt:lpstr>
      <vt:lpstr>PowerPoint Presentation</vt:lpstr>
      <vt:lpstr>PowerPoint Presentation</vt:lpstr>
      <vt:lpstr>What are microservices?</vt:lpstr>
      <vt:lpstr>What are microservices?</vt:lpstr>
      <vt:lpstr>What are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REST</vt:lpstr>
      <vt:lpstr>Introduction to REST</vt:lpstr>
      <vt:lpstr>Introduction to REST</vt:lpstr>
      <vt:lpstr>Introduction to REST</vt:lpstr>
      <vt:lpstr>Introduction to REST</vt:lpstr>
      <vt:lpstr>Introduction to REST</vt:lpstr>
      <vt:lpstr>REST Architectural Constraints</vt:lpstr>
      <vt:lpstr>REST Architectural Constraints</vt:lpstr>
      <vt:lpstr>REST Architectural Constraints</vt:lpstr>
      <vt:lpstr>REST Architectural Constraints</vt:lpstr>
      <vt:lpstr>REST Architectural Constraints</vt:lpstr>
      <vt:lpstr>REST Architectural Constraints</vt:lpstr>
      <vt:lpstr>REST Verbs</vt:lpstr>
      <vt:lpstr>REST Verbs</vt:lpstr>
      <vt:lpstr>REST Verbs</vt:lpstr>
      <vt:lpstr>REST Verbs</vt:lpstr>
      <vt:lpstr>REST Verbs</vt:lpstr>
      <vt:lpstr>What is Serverless?</vt:lpstr>
      <vt:lpstr>The evolution of application platforms</vt:lpstr>
      <vt:lpstr>The evolution of application platforms</vt:lpstr>
      <vt:lpstr>The evolution of application platforms</vt:lpstr>
      <vt:lpstr>The evolution of application platforms</vt:lpstr>
      <vt:lpstr>The evolution of application platforms</vt:lpstr>
      <vt:lpstr>The evolution of application platforms</vt:lpstr>
      <vt:lpstr>PowerPoint Presentation</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Disadvantages of Serverless</vt:lpstr>
      <vt:lpstr>Disadvantages of Serverless</vt:lpstr>
      <vt:lpstr>Disadvantages of Serverless</vt:lpstr>
      <vt:lpstr>Disadvantages of Severless</vt:lpstr>
      <vt:lpstr>Disadvantages of Serverless</vt:lpstr>
      <vt:lpstr>Disadvantages of Serverless</vt:lpstr>
      <vt:lpstr>Disadvantages of Serverless</vt:lpstr>
      <vt:lpstr>Disadvantages of Serverless</vt:lpstr>
      <vt:lpstr>Disadvantages of Serverless</vt:lpstr>
      <vt:lpstr>Disadvantages of Serverless</vt:lpstr>
      <vt:lpstr>Disadvantages of Serverless</vt:lpstr>
      <vt:lpstr>Serverless vs Containers</vt:lpstr>
      <vt:lpstr>Serverless vs Containers</vt:lpstr>
      <vt:lpstr>Serverless vs Containers</vt:lpstr>
      <vt:lpstr>Serverless vs Containers</vt:lpstr>
      <vt:lpstr>Serverless vs Containers</vt:lpstr>
      <vt:lpstr>Serverless vs Containers</vt:lpstr>
      <vt:lpstr>Serverless vs Container</vt:lpstr>
      <vt:lpstr>Function-as-a-Service (FaaS)</vt:lpstr>
      <vt:lpstr>Function-as-a-Service (FaaS)</vt:lpstr>
      <vt:lpstr>Function-as-a-Service (FaaS)</vt:lpstr>
      <vt:lpstr>Function-as-a-Service (FaaS)</vt:lpstr>
      <vt:lpstr>FaaS Market Landscape</vt:lpstr>
      <vt:lpstr>FaaS Market Landscape</vt:lpstr>
      <vt:lpstr>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Triggers and Bindings</vt:lpstr>
      <vt:lpstr>C# Process Models</vt:lpstr>
      <vt:lpstr>Code Walkthrough</vt:lpstr>
      <vt:lpstr>PowerPoint Presentation</vt:lpstr>
      <vt:lpstr>PowerPoint Presentation</vt:lpstr>
      <vt:lpstr>PowerPoint Presentation</vt:lpstr>
      <vt:lpstr>PowerPoint Presentation</vt:lpstr>
      <vt:lpstr>PowerPoint Presentation</vt:lpstr>
      <vt:lpstr>PowerPoint Presentation</vt:lpstr>
      <vt:lpstr>Serverless Microservice REST API Demo</vt:lpstr>
      <vt:lpstr>Serverless Microservice REST API Demo</vt:lpstr>
      <vt:lpstr>Serverless Microservice REST API Demo</vt:lpstr>
      <vt:lpstr>Serverless Microservice REST API Demo</vt:lpstr>
      <vt:lpstr>Best Practices</vt:lpstr>
      <vt:lpstr>Best Practices</vt:lpstr>
      <vt:lpstr>Best Practices</vt:lpstr>
      <vt:lpstr>Best Practices</vt:lpstr>
      <vt:lpstr>Best Practices</vt:lpstr>
      <vt:lpstr>Best Practices</vt:lpstr>
      <vt:lpstr>Best Practices</vt:lpstr>
      <vt:lpstr>Best Practices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30</cp:revision>
  <dcterms:created xsi:type="dcterms:W3CDTF">2022-04-17T14:25:04Z</dcterms:created>
  <dcterms:modified xsi:type="dcterms:W3CDTF">2022-06-06T02:23:10Z</dcterms:modified>
</cp:coreProperties>
</file>